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0" r:id="rId3"/>
    <p:sldId id="257" r:id="rId4"/>
    <p:sldId id="281" r:id="rId5"/>
    <p:sldId id="280" r:id="rId6"/>
    <p:sldId id="260" r:id="rId7"/>
    <p:sldId id="263" r:id="rId8"/>
    <p:sldId id="293" r:id="rId9"/>
    <p:sldId id="285" r:id="rId10"/>
    <p:sldId id="292" r:id="rId11"/>
    <p:sldId id="287" r:id="rId12"/>
    <p:sldId id="268" r:id="rId13"/>
    <p:sldId id="289" r:id="rId14"/>
    <p:sldId id="279" r:id="rId15"/>
    <p:sldId id="291" r:id="rId16"/>
    <p:sldId id="282" r:id="rId17"/>
    <p:sldId id="284" r:id="rId18"/>
    <p:sldId id="290" r:id="rId19"/>
    <p:sldId id="294" r:id="rId20"/>
    <p:sldId id="267" r:id="rId21"/>
    <p:sldId id="274" r:id="rId22"/>
    <p:sldId id="277" r:id="rId2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94660"/>
  </p:normalViewPr>
  <p:slideViewPr>
    <p:cSldViewPr>
      <p:cViewPr varScale="1">
        <p:scale>
          <a:sx n="82" d="100"/>
          <a:sy n="82" d="100"/>
        </p:scale>
        <p:origin x="173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723321B-1BD9-4AD8-B167-05DE883E4D5B}"/>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237" tIns="45119" rIns="90237" bIns="45119" numCol="1" anchor="t" anchorCtr="0" compatLnSpc="1">
            <a:prstTxWarp prst="textNoShape">
              <a:avLst/>
            </a:prstTxWarp>
          </a:bodyPr>
          <a:lstStyle>
            <a:lvl1pPr defTabSz="903656" eaLnBrk="1" hangingPunct="1">
              <a:defRPr sz="1200">
                <a:latin typeface="Arial" charset="0"/>
              </a:defRPr>
            </a:lvl1pPr>
          </a:lstStyle>
          <a:p>
            <a:pPr>
              <a:defRPr/>
            </a:pPr>
            <a:endParaRPr lang="en-US"/>
          </a:p>
        </p:txBody>
      </p:sp>
      <p:sp>
        <p:nvSpPr>
          <p:cNvPr id="36867" name="Rectangle 3">
            <a:extLst>
              <a:ext uri="{FF2B5EF4-FFF2-40B4-BE49-F238E27FC236}">
                <a16:creationId xmlns:a16="http://schemas.microsoft.com/office/drawing/2014/main" id="{F0D9466D-E12C-4541-8A87-653534A7323A}"/>
              </a:ext>
            </a:extLst>
          </p:cNvPr>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0237" tIns="45119" rIns="90237" bIns="45119" numCol="1" anchor="t" anchorCtr="0" compatLnSpc="1">
            <a:prstTxWarp prst="textNoShape">
              <a:avLst/>
            </a:prstTxWarp>
          </a:bodyPr>
          <a:lstStyle>
            <a:lvl1pPr algn="r" defTabSz="903656" eaLnBrk="1" hangingPunct="1">
              <a:defRPr sz="1200">
                <a:latin typeface="Arial" charset="0"/>
              </a:defRPr>
            </a:lvl1pPr>
          </a:lstStyle>
          <a:p>
            <a:pPr>
              <a:defRPr/>
            </a:pPr>
            <a:endParaRPr lang="en-US"/>
          </a:p>
        </p:txBody>
      </p:sp>
      <p:sp>
        <p:nvSpPr>
          <p:cNvPr id="36868" name="Rectangle 4">
            <a:extLst>
              <a:ext uri="{FF2B5EF4-FFF2-40B4-BE49-F238E27FC236}">
                <a16:creationId xmlns:a16="http://schemas.microsoft.com/office/drawing/2014/main" id="{29D635E8-42B7-420B-8DE8-45FBB6210097}"/>
              </a:ext>
            </a:extLst>
          </p:cNvPr>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0237" tIns="45119" rIns="90237" bIns="45119" numCol="1" anchor="b" anchorCtr="0" compatLnSpc="1">
            <a:prstTxWarp prst="textNoShape">
              <a:avLst/>
            </a:prstTxWarp>
          </a:bodyPr>
          <a:lstStyle>
            <a:lvl1pPr defTabSz="903656" eaLnBrk="1" hangingPunct="1">
              <a:defRPr sz="1200">
                <a:latin typeface="Arial" charset="0"/>
              </a:defRPr>
            </a:lvl1pPr>
          </a:lstStyle>
          <a:p>
            <a:pPr>
              <a:defRPr/>
            </a:pPr>
            <a:endParaRPr lang="en-US"/>
          </a:p>
        </p:txBody>
      </p:sp>
      <p:sp>
        <p:nvSpPr>
          <p:cNvPr id="36869" name="Rectangle 5">
            <a:extLst>
              <a:ext uri="{FF2B5EF4-FFF2-40B4-BE49-F238E27FC236}">
                <a16:creationId xmlns:a16="http://schemas.microsoft.com/office/drawing/2014/main" id="{C758C5FB-B987-431C-90BE-3488B380A114}"/>
              </a:ext>
            </a:extLst>
          </p:cNvPr>
          <p:cNvSpPr>
            <a:spLocks noGrp="1" noChangeArrowheads="1"/>
          </p:cNvSpPr>
          <p:nvPr>
            <p:ph type="sldNum" sz="quarter" idx="3"/>
          </p:nvPr>
        </p:nvSpPr>
        <p:spPr bwMode="auto">
          <a:xfrm>
            <a:off x="3851275" y="9429750"/>
            <a:ext cx="2944813" cy="495300"/>
          </a:xfrm>
          <a:prstGeom prst="rect">
            <a:avLst/>
          </a:prstGeom>
          <a:noFill/>
          <a:ln w="9525">
            <a:noFill/>
            <a:miter lim="800000"/>
            <a:headEnd/>
            <a:tailEnd/>
          </a:ln>
          <a:effectLst/>
        </p:spPr>
        <p:txBody>
          <a:bodyPr vert="horz" wrap="square" lIns="90237" tIns="45119" rIns="90237" bIns="45119" numCol="1" anchor="b" anchorCtr="0" compatLnSpc="1">
            <a:prstTxWarp prst="textNoShape">
              <a:avLst/>
            </a:prstTxWarp>
          </a:bodyPr>
          <a:lstStyle>
            <a:lvl1pPr algn="r" defTabSz="903656" eaLnBrk="1" hangingPunct="1">
              <a:defRPr sz="1200"/>
            </a:lvl1pPr>
          </a:lstStyle>
          <a:p>
            <a:pPr>
              <a:defRPr/>
            </a:pPr>
            <a:fld id="{26C46C45-84AD-4D9B-81B9-358AA5331F6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0A20430-3E10-4BFE-A4ED-FA7664C33A85}"/>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defTabSz="914378" eaLnBrk="1" hangingPunct="1">
              <a:defRPr sz="1200">
                <a:latin typeface="Arial" charset="0"/>
              </a:defRPr>
            </a:lvl1pPr>
          </a:lstStyle>
          <a:p>
            <a:pPr>
              <a:defRPr/>
            </a:pPr>
            <a:endParaRPr lang="en-GB"/>
          </a:p>
        </p:txBody>
      </p:sp>
      <p:sp>
        <p:nvSpPr>
          <p:cNvPr id="63491" name="Rectangle 3">
            <a:extLst>
              <a:ext uri="{FF2B5EF4-FFF2-40B4-BE49-F238E27FC236}">
                <a16:creationId xmlns:a16="http://schemas.microsoft.com/office/drawing/2014/main" id="{DA0FD859-E566-4410-922A-5B2730967D25}"/>
              </a:ext>
            </a:extLst>
          </p:cNvPr>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defTabSz="914378" eaLnBrk="1" hangingPunct="1">
              <a:defRPr sz="1200">
                <a:latin typeface="Arial" charset="0"/>
              </a:defRPr>
            </a:lvl1pPr>
          </a:lstStyle>
          <a:p>
            <a:pPr>
              <a:defRPr/>
            </a:pPr>
            <a:endParaRPr lang="en-GB"/>
          </a:p>
        </p:txBody>
      </p:sp>
      <p:sp>
        <p:nvSpPr>
          <p:cNvPr id="2052" name="Rectangle 4">
            <a:extLst>
              <a:ext uri="{FF2B5EF4-FFF2-40B4-BE49-F238E27FC236}">
                <a16:creationId xmlns:a16="http://schemas.microsoft.com/office/drawing/2014/main" id="{2F857D8E-9BCE-443F-B938-467BE0186E54}"/>
              </a:ext>
            </a:extLst>
          </p:cNvPr>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7F4EC511-B82F-433A-98E4-4D23BA6FBBEC}"/>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3494" name="Rectangle 6">
            <a:extLst>
              <a:ext uri="{FF2B5EF4-FFF2-40B4-BE49-F238E27FC236}">
                <a16:creationId xmlns:a16="http://schemas.microsoft.com/office/drawing/2014/main" id="{8D4772C5-8E78-4E88-806D-0A2F7FC22A58}"/>
              </a:ext>
            </a:extLst>
          </p:cNvPr>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defTabSz="914378" eaLnBrk="1" hangingPunct="1">
              <a:defRPr sz="1200">
                <a:latin typeface="Arial" charset="0"/>
              </a:defRPr>
            </a:lvl1pPr>
          </a:lstStyle>
          <a:p>
            <a:pPr>
              <a:defRPr/>
            </a:pPr>
            <a:endParaRPr lang="en-GB"/>
          </a:p>
        </p:txBody>
      </p:sp>
      <p:sp>
        <p:nvSpPr>
          <p:cNvPr id="63495" name="Rectangle 7">
            <a:extLst>
              <a:ext uri="{FF2B5EF4-FFF2-40B4-BE49-F238E27FC236}">
                <a16:creationId xmlns:a16="http://schemas.microsoft.com/office/drawing/2014/main" id="{290A886F-44E5-4E52-BBD2-74A33D974989}"/>
              </a:ext>
            </a:extLst>
          </p:cNvPr>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defTabSz="914378" eaLnBrk="1" hangingPunct="1">
              <a:defRPr sz="1200"/>
            </a:lvl1pPr>
          </a:lstStyle>
          <a:p>
            <a:pPr>
              <a:defRPr/>
            </a:pPr>
            <a:fld id="{897D67B2-9758-453E-8B23-0490BF5B911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FC3F7EB-224F-438F-AC11-CCC28C9A3A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2A8259-E58A-4D7D-AF1D-319999852304}" type="slidenum">
              <a:rPr lang="en-GB" altLang="en-US" smtClean="0"/>
              <a:pPr>
                <a:spcBef>
                  <a:spcPct val="0"/>
                </a:spcBef>
              </a:pPr>
              <a:t>1</a:t>
            </a:fld>
            <a:endParaRPr lang="en-GB" altLang="en-US"/>
          </a:p>
        </p:txBody>
      </p:sp>
      <p:sp>
        <p:nvSpPr>
          <p:cNvPr id="5123" name="Rectangle 2">
            <a:extLst>
              <a:ext uri="{FF2B5EF4-FFF2-40B4-BE49-F238E27FC236}">
                <a16:creationId xmlns:a16="http://schemas.microsoft.com/office/drawing/2014/main" id="{198DD454-78C1-4868-942B-52ACD6060530}"/>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B92F715-80C5-4D2F-84B1-21BEC7A7C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C73E5D5-C919-498A-ABC6-45FE239600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9BC2D4-64D2-4D57-9AD0-25F1CC57593C}" type="slidenum">
              <a:rPr lang="en-GB" altLang="en-US" smtClean="0"/>
              <a:pPr>
                <a:spcBef>
                  <a:spcPct val="0"/>
                </a:spcBef>
              </a:pPr>
              <a:t>19</a:t>
            </a:fld>
            <a:endParaRPr lang="en-GB" altLang="en-US"/>
          </a:p>
        </p:txBody>
      </p:sp>
      <p:sp>
        <p:nvSpPr>
          <p:cNvPr id="30723" name="Rectangle 2">
            <a:extLst>
              <a:ext uri="{FF2B5EF4-FFF2-40B4-BE49-F238E27FC236}">
                <a16:creationId xmlns:a16="http://schemas.microsoft.com/office/drawing/2014/main" id="{66BA8D8F-378D-4786-83C7-263092E0D76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90C4BF6-E2D2-42D7-A1C5-DF104F895B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74D3375-6D14-45DF-8E69-74F55F13D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1E5D3F-986C-42D4-93AA-29FDC8881DBF}" type="slidenum">
              <a:rPr lang="en-GB" altLang="en-US" smtClean="0"/>
              <a:pPr>
                <a:spcBef>
                  <a:spcPct val="0"/>
                </a:spcBef>
              </a:pPr>
              <a:t>20</a:t>
            </a:fld>
            <a:endParaRPr lang="en-GB" altLang="en-US"/>
          </a:p>
        </p:txBody>
      </p:sp>
      <p:sp>
        <p:nvSpPr>
          <p:cNvPr id="32771" name="Rectangle 2">
            <a:extLst>
              <a:ext uri="{FF2B5EF4-FFF2-40B4-BE49-F238E27FC236}">
                <a16:creationId xmlns:a16="http://schemas.microsoft.com/office/drawing/2014/main" id="{0FEA7BDC-AE00-4C55-9360-E63DA3FAE29E}"/>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ABD0478-BCF4-4514-9452-73CD2B1C8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208E7C1-B1F1-4B98-AAFD-1CDC4C71F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10493A-AF93-41F7-8175-4FB64B95E147}" type="slidenum">
              <a:rPr lang="en-GB" altLang="en-US" smtClean="0"/>
              <a:pPr>
                <a:spcBef>
                  <a:spcPct val="0"/>
                </a:spcBef>
              </a:pPr>
              <a:t>21</a:t>
            </a:fld>
            <a:endParaRPr lang="en-GB" altLang="en-US"/>
          </a:p>
        </p:txBody>
      </p:sp>
      <p:sp>
        <p:nvSpPr>
          <p:cNvPr id="34819" name="Rectangle 2">
            <a:extLst>
              <a:ext uri="{FF2B5EF4-FFF2-40B4-BE49-F238E27FC236}">
                <a16:creationId xmlns:a16="http://schemas.microsoft.com/office/drawing/2014/main" id="{8D362396-5EA9-43D5-807D-C84938D10001}"/>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273F394E-CFDC-4A4D-B082-4324FE6C20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2D720CE-64C1-4604-A575-D921E449C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31C460-55FA-4912-9347-7C99A44CF86B}" type="slidenum">
              <a:rPr lang="en-GB" altLang="en-US" smtClean="0"/>
              <a:pPr>
                <a:spcBef>
                  <a:spcPct val="0"/>
                </a:spcBef>
              </a:pPr>
              <a:t>2</a:t>
            </a:fld>
            <a:endParaRPr lang="en-GB" altLang="en-US"/>
          </a:p>
        </p:txBody>
      </p:sp>
      <p:sp>
        <p:nvSpPr>
          <p:cNvPr id="7171" name="Rectangle 2">
            <a:extLst>
              <a:ext uri="{FF2B5EF4-FFF2-40B4-BE49-F238E27FC236}">
                <a16:creationId xmlns:a16="http://schemas.microsoft.com/office/drawing/2014/main" id="{DCE987E5-C0CB-4637-8061-28E9D103E9B7}"/>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17903A9F-8B16-4053-A6BA-0C600744D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We recommend that children do not start Breakfast club until they have started full time in school.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0DF4E7B-E538-4CAF-BADC-4324CD3DAF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B31D9F-4B81-4683-BD33-BA5DC81BAF89}" type="slidenum">
              <a:rPr lang="en-GB" altLang="en-US" smtClean="0"/>
              <a:pPr>
                <a:spcBef>
                  <a:spcPct val="0"/>
                </a:spcBef>
              </a:pPr>
              <a:t>3</a:t>
            </a:fld>
            <a:endParaRPr lang="en-GB" altLang="en-US"/>
          </a:p>
        </p:txBody>
      </p:sp>
      <p:sp>
        <p:nvSpPr>
          <p:cNvPr id="9219" name="Rectangle 2">
            <a:extLst>
              <a:ext uri="{FF2B5EF4-FFF2-40B4-BE49-F238E27FC236}">
                <a16:creationId xmlns:a16="http://schemas.microsoft.com/office/drawing/2014/main" id="{F1050038-72A8-49D4-80E7-672B0909AC9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9B492300-5A23-422A-8B21-87CC83EAB0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0949214-FA83-49C7-86B5-21CA661EE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A70B85-BE11-48A5-83E0-F8E28929C032}" type="slidenum">
              <a:rPr lang="en-GB" altLang="en-US" smtClean="0"/>
              <a:pPr>
                <a:spcBef>
                  <a:spcPct val="0"/>
                </a:spcBef>
              </a:pPr>
              <a:t>6</a:t>
            </a:fld>
            <a:endParaRPr lang="en-GB" altLang="en-US"/>
          </a:p>
        </p:txBody>
      </p:sp>
      <p:sp>
        <p:nvSpPr>
          <p:cNvPr id="13315" name="Rectangle 2">
            <a:extLst>
              <a:ext uri="{FF2B5EF4-FFF2-40B4-BE49-F238E27FC236}">
                <a16:creationId xmlns:a16="http://schemas.microsoft.com/office/drawing/2014/main" id="{2793E5F9-D4DC-430C-A7D0-197D5CFB06F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1041E45-9D5D-4359-842C-ED11066DAB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775EF8D-4F09-449C-A3DB-AEE9EE78D6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6AC9A-D9A7-4EC8-AAC8-DD25638C5391}" type="slidenum">
              <a:rPr lang="en-GB" altLang="en-US" smtClean="0"/>
              <a:pPr>
                <a:spcBef>
                  <a:spcPct val="0"/>
                </a:spcBef>
              </a:pPr>
              <a:t>7</a:t>
            </a:fld>
            <a:endParaRPr lang="en-GB" altLang="en-US"/>
          </a:p>
        </p:txBody>
      </p:sp>
      <p:sp>
        <p:nvSpPr>
          <p:cNvPr id="15363" name="Rectangle 2">
            <a:extLst>
              <a:ext uri="{FF2B5EF4-FFF2-40B4-BE49-F238E27FC236}">
                <a16:creationId xmlns:a16="http://schemas.microsoft.com/office/drawing/2014/main" id="{6117B24C-815D-4423-8779-3DD5B817F82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C29C30C2-61F6-46ED-845C-93891641CB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9B1C247-E29B-4085-BBA0-0C1FF3C61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678052-F762-437E-B8B0-C3254146F38E}" type="slidenum">
              <a:rPr lang="en-GB" altLang="en-US" smtClean="0"/>
              <a:pPr>
                <a:spcBef>
                  <a:spcPct val="0"/>
                </a:spcBef>
              </a:pPr>
              <a:t>8</a:t>
            </a:fld>
            <a:endParaRPr lang="en-GB" altLang="en-US"/>
          </a:p>
        </p:txBody>
      </p:sp>
      <p:sp>
        <p:nvSpPr>
          <p:cNvPr id="17411" name="Rectangle 2">
            <a:extLst>
              <a:ext uri="{FF2B5EF4-FFF2-40B4-BE49-F238E27FC236}">
                <a16:creationId xmlns:a16="http://schemas.microsoft.com/office/drawing/2014/main" id="{D76481A7-65B8-4946-8E7A-EFBD77BE80D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10F8A15-29CA-4B77-AC43-9BE08CF41A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15AE63D-9810-47EE-8345-A31C7FB12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defRPr>
            </a:lvl1pPr>
            <a:lvl2pPr marL="715963" indent="-274638" defTabSz="912813">
              <a:spcBef>
                <a:spcPct val="30000"/>
              </a:spcBef>
              <a:defRPr sz="1200">
                <a:solidFill>
                  <a:schemeClr val="tx1"/>
                </a:solidFill>
                <a:latin typeface="Arial" panose="020B0604020202020204" pitchFamily="34" charset="0"/>
              </a:defRPr>
            </a:lvl2pPr>
            <a:lvl3pPr marL="1101725" indent="-219075" defTabSz="912813">
              <a:spcBef>
                <a:spcPct val="30000"/>
              </a:spcBef>
              <a:defRPr sz="1200">
                <a:solidFill>
                  <a:schemeClr val="tx1"/>
                </a:solidFill>
                <a:latin typeface="Arial" panose="020B0604020202020204" pitchFamily="34" charset="0"/>
              </a:defRPr>
            </a:lvl3pPr>
            <a:lvl4pPr marL="1543050" indent="-219075" defTabSz="912813">
              <a:spcBef>
                <a:spcPct val="30000"/>
              </a:spcBef>
              <a:defRPr sz="1200">
                <a:solidFill>
                  <a:schemeClr val="tx1"/>
                </a:solidFill>
                <a:latin typeface="Arial" panose="020B0604020202020204" pitchFamily="34" charset="0"/>
              </a:defRPr>
            </a:lvl4pPr>
            <a:lvl5pPr marL="1984375" indent="-219075" defTabSz="912813">
              <a:spcBef>
                <a:spcPct val="30000"/>
              </a:spcBef>
              <a:defRPr sz="1200">
                <a:solidFill>
                  <a:schemeClr val="tx1"/>
                </a:solidFill>
                <a:latin typeface="Arial" panose="020B0604020202020204" pitchFamily="34" charset="0"/>
              </a:defRPr>
            </a:lvl5pPr>
            <a:lvl6pPr marL="2441575" indent="-219075" defTabSz="912813"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12813"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12813"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128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13ED9B-188F-4EA8-A078-97820BF3E5B2}" type="slidenum">
              <a:rPr lang="en-GB" altLang="en-US" smtClean="0"/>
              <a:pPr>
                <a:spcBef>
                  <a:spcPct val="0"/>
                </a:spcBef>
              </a:pPr>
              <a:t>12</a:t>
            </a:fld>
            <a:endParaRPr lang="en-GB" altLang="en-US"/>
          </a:p>
        </p:txBody>
      </p:sp>
      <p:sp>
        <p:nvSpPr>
          <p:cNvPr id="22531" name="Rectangle 2">
            <a:extLst>
              <a:ext uri="{FF2B5EF4-FFF2-40B4-BE49-F238E27FC236}">
                <a16:creationId xmlns:a16="http://schemas.microsoft.com/office/drawing/2014/main" id="{72A951CD-733C-49DB-ABD4-9FB78675211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00F31B0-0619-4CE1-AFA8-65FE7E8A29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0B74E68-F2ED-418F-8633-D23B302A926F}"/>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1061FF88-6050-400C-B399-470BF45814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E4F0C208-8741-4026-865E-9E8ECD43D1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F29148E7-E21D-4268-ADE4-E22C5895D644}" type="slidenum">
              <a:rPr lang="en-GB" altLang="en-US" smtClean="0"/>
              <a:pPr/>
              <a:t>14</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97D67B2-9758-453E-8B23-0490BF5B9111}" type="slidenum">
              <a:rPr lang="en-GB" smtClean="0"/>
              <a:pPr>
                <a:defRPr/>
              </a:pPr>
              <a:t>15</a:t>
            </a:fld>
            <a:endParaRPr lang="en-GB"/>
          </a:p>
        </p:txBody>
      </p:sp>
    </p:spTree>
    <p:extLst>
      <p:ext uri="{BB962C8B-B14F-4D97-AF65-F5344CB8AC3E}">
        <p14:creationId xmlns:p14="http://schemas.microsoft.com/office/powerpoint/2010/main" val="179148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D9E83336-1243-48FD-A06E-D0AB44D80E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444E8F-10DC-47E4-80F0-7453003828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67257F-1A97-4E12-A23B-CB3E4FBD7979}"/>
              </a:ext>
            </a:extLst>
          </p:cNvPr>
          <p:cNvSpPr>
            <a:spLocks noGrp="1" noChangeArrowheads="1"/>
          </p:cNvSpPr>
          <p:nvPr>
            <p:ph type="sldNum" sz="quarter" idx="12"/>
          </p:nvPr>
        </p:nvSpPr>
        <p:spPr>
          <a:ln/>
        </p:spPr>
        <p:txBody>
          <a:bodyPr/>
          <a:lstStyle>
            <a:lvl1pPr>
              <a:defRPr/>
            </a:lvl1pPr>
          </a:lstStyle>
          <a:p>
            <a:pPr>
              <a:defRPr/>
            </a:pPr>
            <a:fld id="{0A3BF693-68D5-43A1-B75F-F8DF531C7EB7}" type="slidenum">
              <a:rPr lang="en-US"/>
              <a:pPr>
                <a:defRPr/>
              </a:pPr>
              <a:t>‹#›</a:t>
            </a:fld>
            <a:endParaRPr lang="en-US"/>
          </a:p>
        </p:txBody>
      </p:sp>
    </p:spTree>
    <p:extLst>
      <p:ext uri="{BB962C8B-B14F-4D97-AF65-F5344CB8AC3E}">
        <p14:creationId xmlns:p14="http://schemas.microsoft.com/office/powerpoint/2010/main" val="293348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BADB0FC-32BD-4C33-94CD-842871DA58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516440-D304-4A8B-8C21-FA5EAEE0A8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FDFA92-18E3-420E-A08A-C75EB3A3349A}"/>
              </a:ext>
            </a:extLst>
          </p:cNvPr>
          <p:cNvSpPr>
            <a:spLocks noGrp="1" noChangeArrowheads="1"/>
          </p:cNvSpPr>
          <p:nvPr>
            <p:ph type="sldNum" sz="quarter" idx="12"/>
          </p:nvPr>
        </p:nvSpPr>
        <p:spPr>
          <a:ln/>
        </p:spPr>
        <p:txBody>
          <a:bodyPr/>
          <a:lstStyle>
            <a:lvl1pPr>
              <a:defRPr/>
            </a:lvl1pPr>
          </a:lstStyle>
          <a:p>
            <a:pPr>
              <a:defRPr/>
            </a:pPr>
            <a:fld id="{AB574130-3186-4F2B-8914-930EA3DBB416}" type="slidenum">
              <a:rPr lang="en-US"/>
              <a:pPr>
                <a:defRPr/>
              </a:pPr>
              <a:t>‹#›</a:t>
            </a:fld>
            <a:endParaRPr lang="en-US"/>
          </a:p>
        </p:txBody>
      </p:sp>
    </p:spTree>
    <p:extLst>
      <p:ext uri="{BB962C8B-B14F-4D97-AF65-F5344CB8AC3E}">
        <p14:creationId xmlns:p14="http://schemas.microsoft.com/office/powerpoint/2010/main" val="299219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EB7F53F-5BA0-49C4-9B01-48F0FAD430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E5965B-12B4-4831-B8DA-3A44DAA0FB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EAB51E-7EA0-456D-AD9A-C6831AA39E3D}"/>
              </a:ext>
            </a:extLst>
          </p:cNvPr>
          <p:cNvSpPr>
            <a:spLocks noGrp="1" noChangeArrowheads="1"/>
          </p:cNvSpPr>
          <p:nvPr>
            <p:ph type="sldNum" sz="quarter" idx="12"/>
          </p:nvPr>
        </p:nvSpPr>
        <p:spPr>
          <a:ln/>
        </p:spPr>
        <p:txBody>
          <a:bodyPr/>
          <a:lstStyle>
            <a:lvl1pPr>
              <a:defRPr/>
            </a:lvl1pPr>
          </a:lstStyle>
          <a:p>
            <a:pPr>
              <a:defRPr/>
            </a:pPr>
            <a:fld id="{C355A905-F856-4D2F-9668-410D565A469D}" type="slidenum">
              <a:rPr lang="en-US"/>
              <a:pPr>
                <a:defRPr/>
              </a:pPr>
              <a:t>‹#›</a:t>
            </a:fld>
            <a:endParaRPr lang="en-US"/>
          </a:p>
        </p:txBody>
      </p:sp>
    </p:spTree>
    <p:extLst>
      <p:ext uri="{BB962C8B-B14F-4D97-AF65-F5344CB8AC3E}">
        <p14:creationId xmlns:p14="http://schemas.microsoft.com/office/powerpoint/2010/main" val="333844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D8AF58D-043F-4F6E-89FB-AC26F8679C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A9256D-3AEB-435B-8C04-8FDE77CB0A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CC5E8D-6CE0-473F-9927-1A0F73594F6F}"/>
              </a:ext>
            </a:extLst>
          </p:cNvPr>
          <p:cNvSpPr>
            <a:spLocks noGrp="1" noChangeArrowheads="1"/>
          </p:cNvSpPr>
          <p:nvPr>
            <p:ph type="sldNum" sz="quarter" idx="12"/>
          </p:nvPr>
        </p:nvSpPr>
        <p:spPr>
          <a:ln/>
        </p:spPr>
        <p:txBody>
          <a:bodyPr/>
          <a:lstStyle>
            <a:lvl1pPr>
              <a:defRPr/>
            </a:lvl1pPr>
          </a:lstStyle>
          <a:p>
            <a:pPr>
              <a:defRPr/>
            </a:pPr>
            <a:fld id="{C38B085C-B290-467A-81FC-825A8C307C08}" type="slidenum">
              <a:rPr lang="en-US"/>
              <a:pPr>
                <a:defRPr/>
              </a:pPr>
              <a:t>‹#›</a:t>
            </a:fld>
            <a:endParaRPr lang="en-US"/>
          </a:p>
        </p:txBody>
      </p:sp>
    </p:spTree>
    <p:extLst>
      <p:ext uri="{BB962C8B-B14F-4D97-AF65-F5344CB8AC3E}">
        <p14:creationId xmlns:p14="http://schemas.microsoft.com/office/powerpoint/2010/main" val="1674102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F9AE86D4-0829-477E-B7F6-94A3A520D61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B0303DF-C96C-422E-9BCD-CD647EE1C5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ACEB521-97C8-4FD7-B192-618269C6E4DB}"/>
              </a:ext>
            </a:extLst>
          </p:cNvPr>
          <p:cNvSpPr>
            <a:spLocks noGrp="1" noChangeArrowheads="1"/>
          </p:cNvSpPr>
          <p:nvPr>
            <p:ph type="sldNum" sz="quarter" idx="12"/>
          </p:nvPr>
        </p:nvSpPr>
        <p:spPr>
          <a:ln/>
        </p:spPr>
        <p:txBody>
          <a:bodyPr/>
          <a:lstStyle>
            <a:lvl1pPr>
              <a:defRPr/>
            </a:lvl1pPr>
          </a:lstStyle>
          <a:p>
            <a:pPr>
              <a:defRPr/>
            </a:pPr>
            <a:fld id="{2D5F5667-F38E-401E-9256-ECDFE4F60379}" type="slidenum">
              <a:rPr lang="en-US"/>
              <a:pPr>
                <a:defRPr/>
              </a:pPr>
              <a:t>‹#›</a:t>
            </a:fld>
            <a:endParaRPr lang="en-US"/>
          </a:p>
        </p:txBody>
      </p:sp>
    </p:spTree>
    <p:extLst>
      <p:ext uri="{BB962C8B-B14F-4D97-AF65-F5344CB8AC3E}">
        <p14:creationId xmlns:p14="http://schemas.microsoft.com/office/powerpoint/2010/main" val="46575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D1CD5C7-1262-4631-8170-8A7A4658D2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A430329-D052-4C4C-9469-575A2B3AD3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EABD27B-C127-4522-9A4A-ADC95170987D}"/>
              </a:ext>
            </a:extLst>
          </p:cNvPr>
          <p:cNvSpPr>
            <a:spLocks noGrp="1" noChangeArrowheads="1"/>
          </p:cNvSpPr>
          <p:nvPr>
            <p:ph type="sldNum" sz="quarter" idx="12"/>
          </p:nvPr>
        </p:nvSpPr>
        <p:spPr>
          <a:ln/>
        </p:spPr>
        <p:txBody>
          <a:bodyPr/>
          <a:lstStyle>
            <a:lvl1pPr>
              <a:defRPr/>
            </a:lvl1pPr>
          </a:lstStyle>
          <a:p>
            <a:pPr>
              <a:defRPr/>
            </a:pPr>
            <a:fld id="{81325164-E9C2-4F26-BB63-2D003F3EB978}" type="slidenum">
              <a:rPr lang="en-US"/>
              <a:pPr>
                <a:defRPr/>
              </a:pPr>
              <a:t>‹#›</a:t>
            </a:fld>
            <a:endParaRPr lang="en-US"/>
          </a:p>
        </p:txBody>
      </p:sp>
    </p:spTree>
    <p:extLst>
      <p:ext uri="{BB962C8B-B14F-4D97-AF65-F5344CB8AC3E}">
        <p14:creationId xmlns:p14="http://schemas.microsoft.com/office/powerpoint/2010/main" val="2242176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911735FB-91D0-4371-BCA6-A0E7C3D271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0262BEA-6C79-42A6-85B3-87EED87629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40C82D5-A00A-4C1F-8659-DBE004BF4BC5}"/>
              </a:ext>
            </a:extLst>
          </p:cNvPr>
          <p:cNvSpPr>
            <a:spLocks noGrp="1" noChangeArrowheads="1"/>
          </p:cNvSpPr>
          <p:nvPr>
            <p:ph type="sldNum" sz="quarter" idx="12"/>
          </p:nvPr>
        </p:nvSpPr>
        <p:spPr>
          <a:ln/>
        </p:spPr>
        <p:txBody>
          <a:bodyPr/>
          <a:lstStyle>
            <a:lvl1pPr>
              <a:defRPr/>
            </a:lvl1pPr>
          </a:lstStyle>
          <a:p>
            <a:pPr>
              <a:defRPr/>
            </a:pPr>
            <a:fld id="{4CCDF279-3389-4A7F-BE7C-8BE71E31DF84}" type="slidenum">
              <a:rPr lang="en-US"/>
              <a:pPr>
                <a:defRPr/>
              </a:pPr>
              <a:t>‹#›</a:t>
            </a:fld>
            <a:endParaRPr lang="en-US"/>
          </a:p>
        </p:txBody>
      </p:sp>
    </p:spTree>
    <p:extLst>
      <p:ext uri="{BB962C8B-B14F-4D97-AF65-F5344CB8AC3E}">
        <p14:creationId xmlns:p14="http://schemas.microsoft.com/office/powerpoint/2010/main" val="129040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A5DDDD4-88D6-4C55-99D5-1A8B523FA5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D129B0-AD9A-4A97-BB03-22751762CC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E5F1AF-0CE3-4C5A-B0A1-4FC997BF7DB3}"/>
              </a:ext>
            </a:extLst>
          </p:cNvPr>
          <p:cNvSpPr>
            <a:spLocks noGrp="1" noChangeArrowheads="1"/>
          </p:cNvSpPr>
          <p:nvPr>
            <p:ph type="sldNum" sz="quarter" idx="12"/>
          </p:nvPr>
        </p:nvSpPr>
        <p:spPr>
          <a:ln/>
        </p:spPr>
        <p:txBody>
          <a:bodyPr/>
          <a:lstStyle>
            <a:lvl1pPr>
              <a:defRPr/>
            </a:lvl1pPr>
          </a:lstStyle>
          <a:p>
            <a:pPr>
              <a:defRPr/>
            </a:pPr>
            <a:fld id="{99EB874D-A862-49D7-9DA0-739252362BE5}" type="slidenum">
              <a:rPr lang="en-US"/>
              <a:pPr>
                <a:defRPr/>
              </a:pPr>
              <a:t>‹#›</a:t>
            </a:fld>
            <a:endParaRPr lang="en-US"/>
          </a:p>
        </p:txBody>
      </p:sp>
    </p:spTree>
    <p:extLst>
      <p:ext uri="{BB962C8B-B14F-4D97-AF65-F5344CB8AC3E}">
        <p14:creationId xmlns:p14="http://schemas.microsoft.com/office/powerpoint/2010/main" val="133191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91B398-EF64-4D5E-9BF5-CDF712882D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2C9E01-1F54-4F5F-84E7-85F6C0968F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A4743C-2F27-4C92-8D3B-B6C6939965AF}"/>
              </a:ext>
            </a:extLst>
          </p:cNvPr>
          <p:cNvSpPr>
            <a:spLocks noGrp="1" noChangeArrowheads="1"/>
          </p:cNvSpPr>
          <p:nvPr>
            <p:ph type="sldNum" sz="quarter" idx="12"/>
          </p:nvPr>
        </p:nvSpPr>
        <p:spPr>
          <a:ln/>
        </p:spPr>
        <p:txBody>
          <a:bodyPr/>
          <a:lstStyle>
            <a:lvl1pPr>
              <a:defRPr/>
            </a:lvl1pPr>
          </a:lstStyle>
          <a:p>
            <a:pPr>
              <a:defRPr/>
            </a:pPr>
            <a:fld id="{A0E43894-973D-4400-8B31-8F6B19E5A91D}" type="slidenum">
              <a:rPr lang="en-US"/>
              <a:pPr>
                <a:defRPr/>
              </a:pPr>
              <a:t>‹#›</a:t>
            </a:fld>
            <a:endParaRPr lang="en-US"/>
          </a:p>
        </p:txBody>
      </p:sp>
    </p:spTree>
    <p:extLst>
      <p:ext uri="{BB962C8B-B14F-4D97-AF65-F5344CB8AC3E}">
        <p14:creationId xmlns:p14="http://schemas.microsoft.com/office/powerpoint/2010/main" val="165901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34C5100-8CD7-4B99-8B3B-68521C7DB1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553041-8E3D-4878-A620-6E06BC375B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7BB8BF7-D5A3-463D-A515-3302576DD4E2}"/>
              </a:ext>
            </a:extLst>
          </p:cNvPr>
          <p:cNvSpPr>
            <a:spLocks noGrp="1" noChangeArrowheads="1"/>
          </p:cNvSpPr>
          <p:nvPr>
            <p:ph type="sldNum" sz="quarter" idx="12"/>
          </p:nvPr>
        </p:nvSpPr>
        <p:spPr>
          <a:ln/>
        </p:spPr>
        <p:txBody>
          <a:bodyPr/>
          <a:lstStyle>
            <a:lvl1pPr>
              <a:defRPr/>
            </a:lvl1pPr>
          </a:lstStyle>
          <a:p>
            <a:pPr>
              <a:defRPr/>
            </a:pPr>
            <a:fld id="{AA31CC4D-B532-4900-B544-484D3D1B9685}" type="slidenum">
              <a:rPr lang="en-US"/>
              <a:pPr>
                <a:defRPr/>
              </a:pPr>
              <a:t>‹#›</a:t>
            </a:fld>
            <a:endParaRPr lang="en-US"/>
          </a:p>
        </p:txBody>
      </p:sp>
    </p:spTree>
    <p:extLst>
      <p:ext uri="{BB962C8B-B14F-4D97-AF65-F5344CB8AC3E}">
        <p14:creationId xmlns:p14="http://schemas.microsoft.com/office/powerpoint/2010/main" val="190808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83D72015-4629-42A9-AE4A-9E2350523D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7EF3038-B69F-43F8-A4C4-62BD33E08F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F4590B3-7CE2-4F31-A615-CB8920325025}"/>
              </a:ext>
            </a:extLst>
          </p:cNvPr>
          <p:cNvSpPr>
            <a:spLocks noGrp="1" noChangeArrowheads="1"/>
          </p:cNvSpPr>
          <p:nvPr>
            <p:ph type="sldNum" sz="quarter" idx="12"/>
          </p:nvPr>
        </p:nvSpPr>
        <p:spPr>
          <a:ln/>
        </p:spPr>
        <p:txBody>
          <a:bodyPr/>
          <a:lstStyle>
            <a:lvl1pPr>
              <a:defRPr/>
            </a:lvl1pPr>
          </a:lstStyle>
          <a:p>
            <a:pPr>
              <a:defRPr/>
            </a:pPr>
            <a:fld id="{BAD5D7A9-FF96-4802-B725-3E1539959163}" type="slidenum">
              <a:rPr lang="en-US"/>
              <a:pPr>
                <a:defRPr/>
              </a:pPr>
              <a:t>‹#›</a:t>
            </a:fld>
            <a:endParaRPr lang="en-US"/>
          </a:p>
        </p:txBody>
      </p:sp>
    </p:spTree>
    <p:extLst>
      <p:ext uri="{BB962C8B-B14F-4D97-AF65-F5344CB8AC3E}">
        <p14:creationId xmlns:p14="http://schemas.microsoft.com/office/powerpoint/2010/main" val="169048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9FB38A1-3201-4C1E-ADEA-1BCA9BD7366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A2325CA-FCF5-493C-827F-44ECD1C6FE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E5D1F10-3033-4B67-B997-0E919E74BCA7}"/>
              </a:ext>
            </a:extLst>
          </p:cNvPr>
          <p:cNvSpPr>
            <a:spLocks noGrp="1" noChangeArrowheads="1"/>
          </p:cNvSpPr>
          <p:nvPr>
            <p:ph type="sldNum" sz="quarter" idx="12"/>
          </p:nvPr>
        </p:nvSpPr>
        <p:spPr>
          <a:ln/>
        </p:spPr>
        <p:txBody>
          <a:bodyPr/>
          <a:lstStyle>
            <a:lvl1pPr>
              <a:defRPr/>
            </a:lvl1pPr>
          </a:lstStyle>
          <a:p>
            <a:pPr>
              <a:defRPr/>
            </a:pPr>
            <a:fld id="{A546A1AE-2DB2-4B01-89BA-10A0CD1DD3ED}" type="slidenum">
              <a:rPr lang="en-US"/>
              <a:pPr>
                <a:defRPr/>
              </a:pPr>
              <a:t>‹#›</a:t>
            </a:fld>
            <a:endParaRPr lang="en-US"/>
          </a:p>
        </p:txBody>
      </p:sp>
    </p:spTree>
    <p:extLst>
      <p:ext uri="{BB962C8B-B14F-4D97-AF65-F5344CB8AC3E}">
        <p14:creationId xmlns:p14="http://schemas.microsoft.com/office/powerpoint/2010/main" val="301200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818446-6CAF-4FFC-A694-BD81D5B27F3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4718982-EF34-432D-9F50-FACA26F73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D3467CB-BA49-4C12-80D0-560D060CCD54}"/>
              </a:ext>
            </a:extLst>
          </p:cNvPr>
          <p:cNvSpPr>
            <a:spLocks noGrp="1" noChangeArrowheads="1"/>
          </p:cNvSpPr>
          <p:nvPr>
            <p:ph type="sldNum" sz="quarter" idx="12"/>
          </p:nvPr>
        </p:nvSpPr>
        <p:spPr>
          <a:ln/>
        </p:spPr>
        <p:txBody>
          <a:bodyPr/>
          <a:lstStyle>
            <a:lvl1pPr>
              <a:defRPr/>
            </a:lvl1pPr>
          </a:lstStyle>
          <a:p>
            <a:pPr>
              <a:defRPr/>
            </a:pPr>
            <a:fld id="{0C9BB168-EA9A-4ECE-85DE-ABA70A82C305}" type="slidenum">
              <a:rPr lang="en-US"/>
              <a:pPr>
                <a:defRPr/>
              </a:pPr>
              <a:t>‹#›</a:t>
            </a:fld>
            <a:endParaRPr lang="en-US"/>
          </a:p>
        </p:txBody>
      </p:sp>
    </p:spTree>
    <p:extLst>
      <p:ext uri="{BB962C8B-B14F-4D97-AF65-F5344CB8AC3E}">
        <p14:creationId xmlns:p14="http://schemas.microsoft.com/office/powerpoint/2010/main" val="348036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6525F7-5423-4B7E-A7D2-A5D08A6253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8471F7-5759-46D8-A5AA-8640C44077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C45C59-B38D-4868-ABF8-A29F3FB57DAE}"/>
              </a:ext>
            </a:extLst>
          </p:cNvPr>
          <p:cNvSpPr>
            <a:spLocks noGrp="1" noChangeArrowheads="1"/>
          </p:cNvSpPr>
          <p:nvPr>
            <p:ph type="sldNum" sz="quarter" idx="12"/>
          </p:nvPr>
        </p:nvSpPr>
        <p:spPr>
          <a:ln/>
        </p:spPr>
        <p:txBody>
          <a:bodyPr/>
          <a:lstStyle>
            <a:lvl1pPr>
              <a:defRPr/>
            </a:lvl1pPr>
          </a:lstStyle>
          <a:p>
            <a:pPr>
              <a:defRPr/>
            </a:pPr>
            <a:fld id="{AABF3554-8671-4295-A5F2-CE6424BBFE4C}" type="slidenum">
              <a:rPr lang="en-US"/>
              <a:pPr>
                <a:defRPr/>
              </a:pPr>
              <a:t>‹#›</a:t>
            </a:fld>
            <a:endParaRPr lang="en-US"/>
          </a:p>
        </p:txBody>
      </p:sp>
    </p:spTree>
    <p:extLst>
      <p:ext uri="{BB962C8B-B14F-4D97-AF65-F5344CB8AC3E}">
        <p14:creationId xmlns:p14="http://schemas.microsoft.com/office/powerpoint/2010/main" val="139775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DF4E195-BFED-4CC5-9E98-568DC2BAE6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9077FE-5F4A-4B42-B7F6-935AB9E1A8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98A6C0-EBF5-4CBB-B3CB-4BDB939DFFE2}"/>
              </a:ext>
            </a:extLst>
          </p:cNvPr>
          <p:cNvSpPr>
            <a:spLocks noGrp="1" noChangeArrowheads="1"/>
          </p:cNvSpPr>
          <p:nvPr>
            <p:ph type="sldNum" sz="quarter" idx="12"/>
          </p:nvPr>
        </p:nvSpPr>
        <p:spPr>
          <a:ln/>
        </p:spPr>
        <p:txBody>
          <a:bodyPr/>
          <a:lstStyle>
            <a:lvl1pPr>
              <a:defRPr/>
            </a:lvl1pPr>
          </a:lstStyle>
          <a:p>
            <a:pPr>
              <a:defRPr/>
            </a:pPr>
            <a:fld id="{F932851B-061C-44B0-B1DA-3A97A2388793}" type="slidenum">
              <a:rPr lang="en-US"/>
              <a:pPr>
                <a:defRPr/>
              </a:pPr>
              <a:t>‹#›</a:t>
            </a:fld>
            <a:endParaRPr lang="en-US"/>
          </a:p>
        </p:txBody>
      </p:sp>
    </p:spTree>
    <p:extLst>
      <p:ext uri="{BB962C8B-B14F-4D97-AF65-F5344CB8AC3E}">
        <p14:creationId xmlns:p14="http://schemas.microsoft.com/office/powerpoint/2010/main" val="300754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1496EF-B2EF-46F1-ADDB-2C0540F3BDE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B84644-041C-4482-8482-59C2EAAA4DA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4AF42F5-049A-4683-865B-9A94BAE7AAA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5EFADAE-DF12-4E44-93D1-AD4BD42FA83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6CDC23F-146A-4E1D-9CD6-9324639389E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09C7123-E4F7-496B-816E-695E3E83A3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installfirst.co.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6.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48E787F-80D7-450B-B2B2-E9B025220AD9}"/>
              </a:ext>
            </a:extLst>
          </p:cNvPr>
          <p:cNvSpPr>
            <a:spLocks noGrp="1" noChangeArrowheads="1"/>
          </p:cNvSpPr>
          <p:nvPr>
            <p:ph type="ctrTitle"/>
          </p:nvPr>
        </p:nvSpPr>
        <p:spPr>
          <a:xfrm>
            <a:off x="684213" y="115888"/>
            <a:ext cx="7772400" cy="5689600"/>
          </a:xfrm>
        </p:spPr>
        <p:txBody>
          <a:bodyPr/>
          <a:lstStyle/>
          <a:p>
            <a:pPr eaLnBrk="1" hangingPunct="1"/>
            <a:r>
              <a:rPr lang="en-US" altLang="en-US" sz="4000"/>
              <a:t>Welcome to </a:t>
            </a:r>
            <a:br>
              <a:rPr lang="en-US" altLang="en-US" sz="4000"/>
            </a:br>
            <a:r>
              <a:rPr lang="en-US" altLang="en-US" sz="4000"/>
              <a:t>Finstall First School</a:t>
            </a:r>
            <a:br>
              <a:rPr lang="en-US" altLang="en-US" sz="4000"/>
            </a:br>
            <a:br>
              <a:rPr lang="en-US" altLang="en-US" sz="4000"/>
            </a:br>
            <a:br>
              <a:rPr lang="en-US" altLang="en-US" sz="4000"/>
            </a:br>
            <a:br>
              <a:rPr lang="en-US" altLang="en-US" sz="4000"/>
            </a:br>
            <a:br>
              <a:rPr lang="en-US" altLang="en-US" sz="4000"/>
            </a:br>
            <a:r>
              <a:rPr lang="en-US" altLang="en-US" sz="4000"/>
              <a:t>New Parents’ Information</a:t>
            </a:r>
          </a:p>
        </p:txBody>
      </p:sp>
      <p:pic>
        <p:nvPicPr>
          <p:cNvPr id="4099" name="Picture 6" descr="FFSLogo (2)">
            <a:extLst>
              <a:ext uri="{FF2B5EF4-FFF2-40B4-BE49-F238E27FC236}">
                <a16:creationId xmlns:a16="http://schemas.microsoft.com/office/drawing/2014/main" id="{C11887B7-869D-4298-9A41-EDD9B0DF7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863" y="2420938"/>
            <a:ext cx="19431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a:extLst>
              <a:ext uri="{FF2B5EF4-FFF2-40B4-BE49-F238E27FC236}">
                <a16:creationId xmlns:a16="http://schemas.microsoft.com/office/drawing/2014/main" id="{23A2BEF4-ADDC-485C-984B-E846316ED083}"/>
              </a:ext>
            </a:extLst>
          </p:cNvPr>
          <p:cNvSpPr>
            <a:spLocks noChangeArrowheads="1"/>
          </p:cNvSpPr>
          <p:nvPr/>
        </p:nvSpPr>
        <p:spPr bwMode="auto">
          <a:xfrm>
            <a:off x="2268538" y="5949950"/>
            <a:ext cx="4897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hlinkClick r:id="rId4"/>
              </a:rPr>
              <a:t>www.finstallfirst.co.uk</a:t>
            </a:r>
            <a:endParaRPr lang="en-GB" altLang="en-US" sz="2400"/>
          </a:p>
          <a:p>
            <a:pPr algn="ctr" eaLnBrk="1" hangingPunct="1">
              <a:spcBef>
                <a:spcPct val="0"/>
              </a:spcBef>
              <a:buFontTx/>
              <a:buNone/>
            </a:pPr>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repeatCount="indefinite" fill="hold" grpId="0" nodeType="withEffect">
                                  <p:stCondLst>
                                    <p:cond delay="0"/>
                                  </p:stCondLst>
                                  <p:endCondLst>
                                    <p:cond evt="onNext" delay="0">
                                      <p:tgtEl>
                                        <p:sldTgt/>
                                      </p:tgtEl>
                                    </p:cond>
                                  </p:endCondLst>
                                  <p:iterate type="lt">
                                    <p:tmPct val="10000"/>
                                  </p:iterate>
                                  <p:childTnLst>
                                    <p:set>
                                      <p:cBhvr override="childStyle">
                                        <p:cTn id="6" dur="1000" autoRev="1" fill="hold"/>
                                        <p:tgtEl>
                                          <p:spTgt spid="2055"/>
                                        </p:tgtEl>
                                        <p:attrNameLst>
                                          <p:attrName>style.color</p:attrName>
                                        </p:attrNameLst>
                                      </p:cBhvr>
                                      <p:to>
                                        <p:clrVal>
                                          <a:schemeClr val="accent2"/>
                                        </p:clrVal>
                                      </p:to>
                                    </p:set>
                                    <p:set>
                                      <p:cBhvr>
                                        <p:cTn id="7" dur="1000" autoRev="1" fill="hold"/>
                                        <p:tgtEl>
                                          <p:spTgt spid="2055"/>
                                        </p:tgtEl>
                                        <p:attrNameLst>
                                          <p:attrName>fillcolor</p:attrName>
                                        </p:attrNameLst>
                                      </p:cBhvr>
                                      <p:to>
                                        <p:clrVal>
                                          <a:schemeClr val="accent2"/>
                                        </p:clrVal>
                                      </p:to>
                                    </p:set>
                                    <p:set>
                                      <p:cBhvr>
                                        <p:cTn id="8" dur="1000" autoRev="1" fill="hold"/>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330C-2A7D-446E-98CF-604F23309EF6}"/>
              </a:ext>
            </a:extLst>
          </p:cNvPr>
          <p:cNvSpPr>
            <a:spLocks noGrp="1"/>
          </p:cNvSpPr>
          <p:nvPr>
            <p:ph type="title"/>
          </p:nvPr>
        </p:nvSpPr>
        <p:spPr/>
        <p:txBody>
          <a:bodyPr/>
          <a:lstStyle/>
          <a:p>
            <a:r>
              <a:rPr lang="en-GB" dirty="0"/>
              <a:t>How we assess in the Early Years Foundation Stage</a:t>
            </a:r>
          </a:p>
        </p:txBody>
      </p:sp>
      <p:sp>
        <p:nvSpPr>
          <p:cNvPr id="3" name="TextBox 2">
            <a:extLst>
              <a:ext uri="{FF2B5EF4-FFF2-40B4-BE49-F238E27FC236}">
                <a16:creationId xmlns:a16="http://schemas.microsoft.com/office/drawing/2014/main" id="{D8572313-2625-41CF-B8D6-06ED75E6FAE2}"/>
              </a:ext>
            </a:extLst>
          </p:cNvPr>
          <p:cNvSpPr txBox="1"/>
          <p:nvPr/>
        </p:nvSpPr>
        <p:spPr>
          <a:xfrm>
            <a:off x="179512" y="1700808"/>
            <a:ext cx="8712968" cy="4093428"/>
          </a:xfrm>
          <a:prstGeom prst="rect">
            <a:avLst/>
          </a:prstGeom>
          <a:noFill/>
        </p:spPr>
        <p:txBody>
          <a:bodyPr wrap="square" rtlCol="0">
            <a:spAutoFit/>
          </a:bodyPr>
          <a:lstStyle/>
          <a:p>
            <a:r>
              <a:rPr lang="en-GB" sz="2000" dirty="0"/>
              <a:t>Baseline assessment – within the first 3-4 weeks of your child starting school.</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This helps determine what your child knows and can do.</a:t>
            </a:r>
          </a:p>
          <a:p>
            <a:endParaRPr lang="en-GB" sz="2000" dirty="0"/>
          </a:p>
          <a:p>
            <a:pPr marL="285750" indent="-285750">
              <a:buFont typeface="Arial" panose="020B0604020202020204" pitchFamily="34" charset="0"/>
              <a:buChar char="•"/>
            </a:pPr>
            <a:r>
              <a:rPr lang="en-GB" sz="2000" dirty="0"/>
              <a:t>We use this assessment to help us plan appropriate activities  to challenge your child in their learning and to help them to make progress.</a:t>
            </a:r>
          </a:p>
          <a:p>
            <a:pPr marL="285750" indent="-285750">
              <a:buFont typeface="Arial" panose="020B0604020202020204" pitchFamily="34" charset="0"/>
              <a:buChar char="•"/>
            </a:pPr>
            <a:endParaRPr lang="en-GB" sz="2000" dirty="0"/>
          </a:p>
          <a:p>
            <a:r>
              <a:rPr lang="en-GB" sz="2000" dirty="0"/>
              <a:t>We continue to assess and observe the children to make sure learning is pitched appropriately.</a:t>
            </a:r>
          </a:p>
          <a:p>
            <a:pPr marL="285750" indent="-285750">
              <a:buFont typeface="Arial" panose="020B0604020202020204" pitchFamily="34" charset="0"/>
              <a:buChar char="•"/>
            </a:pPr>
            <a:endParaRPr lang="en-GB" sz="2000" dirty="0"/>
          </a:p>
          <a:p>
            <a:r>
              <a:rPr lang="en-GB" sz="2000" dirty="0"/>
              <a:t>We spend a lot of time talking to the children, encouraging two way conversations and speaking in full sentences.</a:t>
            </a:r>
          </a:p>
        </p:txBody>
      </p:sp>
    </p:spTree>
    <p:extLst>
      <p:ext uri="{BB962C8B-B14F-4D97-AF65-F5344CB8AC3E}">
        <p14:creationId xmlns:p14="http://schemas.microsoft.com/office/powerpoint/2010/main" val="318561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5F2029-544C-48FF-A0BA-743833920097}"/>
              </a:ext>
            </a:extLst>
          </p:cNvPr>
          <p:cNvSpPr/>
          <p:nvPr/>
        </p:nvSpPr>
        <p:spPr>
          <a:xfrm>
            <a:off x="1763713" y="260350"/>
            <a:ext cx="6102350" cy="1200150"/>
          </a:xfrm>
          <a:prstGeom prst="rect">
            <a:avLst/>
          </a:prstGeom>
        </p:spPr>
        <p:txBody>
          <a:bodyPr>
            <a:spAutoFit/>
          </a:bodyPr>
          <a:lstStyle/>
          <a:p>
            <a:pPr algn="ctr">
              <a:defRPr/>
            </a:pPr>
            <a:r>
              <a:rPr lang="en-GB" altLang="en-US" sz="3600" b="1" u="sng" dirty="0">
                <a:latin typeface="+mj-lt"/>
              </a:rPr>
              <a:t>How will I know how well my child is achieving? </a:t>
            </a:r>
            <a:endParaRPr lang="en-GB" sz="3600" b="1" dirty="0">
              <a:latin typeface="+mj-lt"/>
            </a:endParaRPr>
          </a:p>
        </p:txBody>
      </p:sp>
      <p:sp>
        <p:nvSpPr>
          <p:cNvPr id="3" name="Rectangle 2">
            <a:extLst>
              <a:ext uri="{FF2B5EF4-FFF2-40B4-BE49-F238E27FC236}">
                <a16:creationId xmlns:a16="http://schemas.microsoft.com/office/drawing/2014/main" id="{89B21F6C-A7EC-4924-A828-B763089E6063}"/>
              </a:ext>
            </a:extLst>
          </p:cNvPr>
          <p:cNvSpPr/>
          <p:nvPr/>
        </p:nvSpPr>
        <p:spPr>
          <a:xfrm>
            <a:off x="684213" y="1700213"/>
            <a:ext cx="7991475" cy="4154984"/>
          </a:xfrm>
          <a:prstGeom prst="rect">
            <a:avLst/>
          </a:prstGeom>
        </p:spPr>
        <p:txBody>
          <a:bodyPr>
            <a:spAutoFit/>
          </a:bodyPr>
          <a:lstStyle/>
          <a:p>
            <a:pPr marL="457200" indent="-457200">
              <a:buFont typeface="Arial" panose="020B0604020202020204" pitchFamily="34" charset="0"/>
              <a:buChar char="•"/>
              <a:defRPr/>
            </a:pPr>
            <a:r>
              <a:rPr lang="en-GB" altLang="en-US" sz="2400" dirty="0">
                <a:latin typeface="Comic Sans MS" panose="030F0702030302020204" pitchFamily="66" charset="0"/>
              </a:rPr>
              <a:t>We will hold baseline meetings within the first half term of your child starting school</a:t>
            </a:r>
          </a:p>
          <a:p>
            <a:pPr marL="457200" indent="-457200">
              <a:buFont typeface="Arial" panose="020B0604020202020204" pitchFamily="34" charset="0"/>
              <a:buChar char="•"/>
              <a:defRPr/>
            </a:pPr>
            <a:r>
              <a:rPr lang="en-GB" altLang="en-US" sz="2400" dirty="0">
                <a:latin typeface="Comic Sans MS" panose="030F0702030302020204" pitchFamily="66" charset="0"/>
              </a:rPr>
              <a:t>Autumn Term 2- Informal Parents’ Evening</a:t>
            </a:r>
          </a:p>
          <a:p>
            <a:pPr marL="457200" indent="-457200">
              <a:buFont typeface="Arial" panose="020B0604020202020204" pitchFamily="34" charset="0"/>
              <a:buChar char="•"/>
              <a:defRPr/>
            </a:pPr>
            <a:r>
              <a:rPr lang="en-GB" altLang="en-US" sz="2400" dirty="0">
                <a:latin typeface="Comic Sans MS" panose="030F0702030302020204" pitchFamily="66" charset="0"/>
              </a:rPr>
              <a:t>Spring Term 1- Formal Parents’ Evening </a:t>
            </a:r>
          </a:p>
          <a:p>
            <a:pPr marL="457200" indent="-457200">
              <a:buFont typeface="Arial" panose="020B0604020202020204" pitchFamily="34" charset="0"/>
              <a:buChar char="•"/>
              <a:defRPr/>
            </a:pPr>
            <a:r>
              <a:rPr lang="en-GB" altLang="en-US" sz="2400" dirty="0">
                <a:latin typeface="Comic Sans MS" panose="030F0702030302020204" pitchFamily="66" charset="0"/>
              </a:rPr>
              <a:t>Summer Term – Written End of Year Report</a:t>
            </a:r>
          </a:p>
          <a:p>
            <a:pPr algn="ctr">
              <a:defRPr/>
            </a:pPr>
            <a:endParaRPr lang="en-GB" altLang="en-US" sz="2400" dirty="0">
              <a:latin typeface="Comic Sans MS" panose="030F0702030302020204" pitchFamily="66" charset="0"/>
            </a:endParaRPr>
          </a:p>
          <a:p>
            <a:pPr>
              <a:defRPr/>
            </a:pPr>
            <a:r>
              <a:rPr lang="en-GB" altLang="en-US" sz="2400" dirty="0">
                <a:latin typeface="Comic Sans MS" panose="030F0702030302020204" pitchFamily="66" charset="0"/>
              </a:rPr>
              <a:t>At the end of Reception, for each </a:t>
            </a:r>
            <a:r>
              <a:rPr lang="en-GB" altLang="en-US" sz="2400" b="1" dirty="0">
                <a:latin typeface="Comic Sans MS" panose="030F0702030302020204" pitchFamily="66" charset="0"/>
              </a:rPr>
              <a:t>Early Learning Goal, </a:t>
            </a:r>
            <a:r>
              <a:rPr lang="en-GB" altLang="en-US" sz="2400" dirty="0">
                <a:latin typeface="Comic Sans MS" panose="030F0702030302020204" pitchFamily="66" charset="0"/>
              </a:rPr>
              <a:t>children will be given  a best fit judgement of either: </a:t>
            </a:r>
          </a:p>
          <a:p>
            <a:pPr algn="ctr">
              <a:defRPr/>
            </a:pPr>
            <a:r>
              <a:rPr lang="en-GB" altLang="en-US" sz="2400" dirty="0">
                <a:latin typeface="Comic Sans MS" panose="030F0702030302020204" pitchFamily="66" charset="0"/>
              </a:rPr>
              <a:t>Met or Not Met</a:t>
            </a:r>
          </a:p>
          <a:p>
            <a:pPr algn="ctr">
              <a:defRPr/>
            </a:pPr>
            <a:endParaRPr lang="en-GB" altLang="en-US" sz="2400" b="1"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F2AC25C-FC83-4B0C-BEA4-E984CB9B4C93}"/>
              </a:ext>
            </a:extLst>
          </p:cNvPr>
          <p:cNvSpPr>
            <a:spLocks noGrp="1" noChangeArrowheads="1"/>
          </p:cNvSpPr>
          <p:nvPr>
            <p:ph type="title"/>
          </p:nvPr>
        </p:nvSpPr>
        <p:spPr/>
        <p:txBody>
          <a:bodyPr/>
          <a:lstStyle/>
          <a:p>
            <a:pPr eaLnBrk="1" hangingPunct="1"/>
            <a:r>
              <a:rPr lang="en-US" altLang="en-US" b="1"/>
              <a:t>                      </a:t>
            </a:r>
            <a:r>
              <a:rPr lang="en-US" altLang="en-US" b="1" u="sng"/>
              <a:t>Reading</a:t>
            </a:r>
          </a:p>
        </p:txBody>
      </p:sp>
      <p:sp>
        <p:nvSpPr>
          <p:cNvPr id="23555" name="Rectangle 3">
            <a:extLst>
              <a:ext uri="{FF2B5EF4-FFF2-40B4-BE49-F238E27FC236}">
                <a16:creationId xmlns:a16="http://schemas.microsoft.com/office/drawing/2014/main" id="{7C085F52-719A-499F-AE6A-2F5EE3B61117}"/>
              </a:ext>
            </a:extLst>
          </p:cNvPr>
          <p:cNvSpPr>
            <a:spLocks noGrp="1" noChangeArrowheads="1"/>
          </p:cNvSpPr>
          <p:nvPr>
            <p:ph type="body" sz="half" idx="1"/>
          </p:nvPr>
        </p:nvSpPr>
        <p:spPr>
          <a:xfrm>
            <a:off x="3277345" y="1255712"/>
            <a:ext cx="5688012" cy="5040313"/>
          </a:xfrm>
          <a:extLst/>
        </p:spPr>
        <p:txBody>
          <a:bodyPr/>
          <a:lstStyle/>
          <a:p>
            <a:pPr marL="0" indent="0" eaLnBrk="1" hangingPunct="1">
              <a:lnSpc>
                <a:spcPct val="90000"/>
              </a:lnSpc>
              <a:buFontTx/>
              <a:buNone/>
              <a:defRPr/>
            </a:pPr>
            <a:r>
              <a:rPr lang="en-US" altLang="en-US" sz="2000" dirty="0">
                <a:latin typeface="Comic Sans MS" panose="030F0702030302020204" pitchFamily="66" charset="0"/>
              </a:rPr>
              <a:t>We will follow the Systematic Synthetic Phonics </a:t>
            </a:r>
            <a:r>
              <a:rPr lang="en-US" altLang="en-US" sz="2000" dirty="0" err="1">
                <a:latin typeface="Comic Sans MS" panose="030F0702030302020204" pitchFamily="66" charset="0"/>
              </a:rPr>
              <a:t>Programme</a:t>
            </a:r>
            <a:r>
              <a:rPr lang="en-US" altLang="en-US" sz="2000" dirty="0">
                <a:latin typeface="Comic Sans MS" panose="030F0702030302020204" pitchFamily="66" charset="0"/>
              </a:rPr>
              <a:t>, “Essential Letters and Sounds” and phonics will be taught on a daily basis.</a:t>
            </a:r>
          </a:p>
          <a:p>
            <a:pPr marL="0" indent="0" eaLnBrk="1" hangingPunct="1">
              <a:lnSpc>
                <a:spcPct val="90000"/>
              </a:lnSpc>
              <a:buFontTx/>
              <a:buNone/>
              <a:defRPr/>
            </a:pPr>
            <a:endParaRPr lang="en-US" altLang="en-US" sz="2000" dirty="0">
              <a:latin typeface="Comic Sans MS" panose="030F0702030302020204" pitchFamily="66" charset="0"/>
            </a:endParaRPr>
          </a:p>
          <a:p>
            <a:pPr marL="0" indent="0" eaLnBrk="1" hangingPunct="1">
              <a:lnSpc>
                <a:spcPct val="90000"/>
              </a:lnSpc>
              <a:buFontTx/>
              <a:buNone/>
              <a:defRPr/>
            </a:pPr>
            <a:r>
              <a:rPr lang="en-US" altLang="en-US" sz="2000" dirty="0">
                <a:latin typeface="Comic Sans MS" panose="030F0702030302020204" pitchFamily="66" charset="0"/>
              </a:rPr>
              <a:t>Every Friday, your child will be sent home with two books, each book will be labelled with a sticker:</a:t>
            </a:r>
          </a:p>
          <a:p>
            <a:pPr marL="0" indent="0" eaLnBrk="1" hangingPunct="1">
              <a:lnSpc>
                <a:spcPct val="90000"/>
              </a:lnSpc>
              <a:buFontTx/>
              <a:buNone/>
              <a:defRPr/>
            </a:pPr>
            <a:r>
              <a:rPr lang="en-US" altLang="en-US" sz="2000" b="1" dirty="0">
                <a:latin typeface="Comic Sans MS" panose="030F0702030302020204" pitchFamily="66" charset="0"/>
              </a:rPr>
              <a:t>‘I read’ </a:t>
            </a:r>
            <a:r>
              <a:rPr lang="en-US" altLang="en-US" sz="2000" dirty="0">
                <a:latin typeface="Comic Sans MS" panose="030F0702030302020204" pitchFamily="66" charset="0"/>
              </a:rPr>
              <a:t>– a book your child should be able to read independently, practicing new sounds learned that week.</a:t>
            </a:r>
          </a:p>
          <a:p>
            <a:pPr marL="0" indent="0" eaLnBrk="1" hangingPunct="1">
              <a:lnSpc>
                <a:spcPct val="90000"/>
              </a:lnSpc>
              <a:buFontTx/>
              <a:buNone/>
              <a:defRPr/>
            </a:pPr>
            <a:endParaRPr lang="en-US" altLang="en-US" sz="2000" dirty="0">
              <a:latin typeface="Comic Sans MS" panose="030F0702030302020204" pitchFamily="66" charset="0"/>
            </a:endParaRPr>
          </a:p>
          <a:p>
            <a:pPr marL="0" indent="0" eaLnBrk="1" hangingPunct="1">
              <a:lnSpc>
                <a:spcPct val="90000"/>
              </a:lnSpc>
              <a:buFontTx/>
              <a:buNone/>
              <a:defRPr/>
            </a:pPr>
            <a:r>
              <a:rPr lang="en-US" altLang="en-US" sz="2000" b="1" dirty="0">
                <a:latin typeface="Comic Sans MS" panose="030F0702030302020204" pitchFamily="66" charset="0"/>
              </a:rPr>
              <a:t>‘Read with me’ </a:t>
            </a:r>
            <a:r>
              <a:rPr lang="en-US" altLang="en-US" sz="2000" dirty="0">
                <a:latin typeface="Comic Sans MS" panose="030F0702030302020204" pitchFamily="66" charset="0"/>
              </a:rPr>
              <a:t>– a book to share. Your child may be able to read some of the words but may not have come across all of the sounds and may need your help.</a:t>
            </a:r>
          </a:p>
          <a:p>
            <a:pPr marL="0" indent="0" algn="ctr" eaLnBrk="1" hangingPunct="1">
              <a:lnSpc>
                <a:spcPct val="90000"/>
              </a:lnSpc>
              <a:buFontTx/>
              <a:buNone/>
              <a:defRPr/>
            </a:pPr>
            <a:endParaRPr lang="en-US" altLang="en-US" sz="2000" dirty="0">
              <a:latin typeface="Comic Sans MS" panose="030F0702030302020204" pitchFamily="66" charset="0"/>
            </a:endParaRPr>
          </a:p>
          <a:p>
            <a:pPr marL="0" indent="0" algn="ctr" eaLnBrk="1" hangingPunct="1">
              <a:lnSpc>
                <a:spcPct val="90000"/>
              </a:lnSpc>
              <a:buFontTx/>
              <a:buNone/>
              <a:defRPr/>
            </a:pPr>
            <a:endParaRPr lang="en-US" altLang="en-US" sz="2000" dirty="0"/>
          </a:p>
        </p:txBody>
      </p:sp>
      <p:pic>
        <p:nvPicPr>
          <p:cNvPr id="2" name="Picture 1">
            <a:extLst>
              <a:ext uri="{FF2B5EF4-FFF2-40B4-BE49-F238E27FC236}">
                <a16:creationId xmlns:a16="http://schemas.microsoft.com/office/drawing/2014/main" id="{752EDC60-28F4-4498-95F6-861F5595CA3E}"/>
              </a:ext>
            </a:extLst>
          </p:cNvPr>
          <p:cNvPicPr>
            <a:picLocks noChangeAspect="1"/>
          </p:cNvPicPr>
          <p:nvPr/>
        </p:nvPicPr>
        <p:blipFill>
          <a:blip r:embed="rId3"/>
          <a:stretch>
            <a:fillRect/>
          </a:stretch>
        </p:blipFill>
        <p:spPr>
          <a:xfrm>
            <a:off x="923586" y="299976"/>
            <a:ext cx="1887373" cy="2235324"/>
          </a:xfrm>
          <a:prstGeom prst="rect">
            <a:avLst/>
          </a:prstGeom>
        </p:spPr>
      </p:pic>
      <p:pic>
        <p:nvPicPr>
          <p:cNvPr id="3" name="Picture 2">
            <a:extLst>
              <a:ext uri="{FF2B5EF4-FFF2-40B4-BE49-F238E27FC236}">
                <a16:creationId xmlns:a16="http://schemas.microsoft.com/office/drawing/2014/main" id="{013BC268-C57B-46A0-BCE1-1298F269ABB3}"/>
              </a:ext>
            </a:extLst>
          </p:cNvPr>
          <p:cNvPicPr>
            <a:picLocks noChangeAspect="1"/>
          </p:cNvPicPr>
          <p:nvPr/>
        </p:nvPicPr>
        <p:blipFill>
          <a:blip r:embed="rId4"/>
          <a:stretch>
            <a:fillRect/>
          </a:stretch>
        </p:blipFill>
        <p:spPr>
          <a:xfrm>
            <a:off x="629734" y="3212976"/>
            <a:ext cx="2181225" cy="25717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5999-FD75-4038-B2F7-F4D4E1C7EB49}"/>
              </a:ext>
            </a:extLst>
          </p:cNvPr>
          <p:cNvSpPr>
            <a:spLocks noGrp="1"/>
          </p:cNvSpPr>
          <p:nvPr>
            <p:ph type="title"/>
          </p:nvPr>
        </p:nvSpPr>
        <p:spPr>
          <a:extLst/>
        </p:spPr>
        <p:txBody>
          <a:bodyPr/>
          <a:lstStyle/>
          <a:p>
            <a:pPr>
              <a:defRPr/>
            </a:pPr>
            <a:r>
              <a:rPr lang="en-GB" dirty="0"/>
              <a:t>Reading</a:t>
            </a:r>
            <a:br>
              <a:rPr lang="en-GB" dirty="0"/>
            </a:br>
            <a:r>
              <a:rPr lang="en-GB" sz="2000" dirty="0"/>
              <a:t>Please encourage your child to read the ‘I read’ book four times within each week.</a:t>
            </a:r>
          </a:p>
        </p:txBody>
      </p:sp>
      <p:sp>
        <p:nvSpPr>
          <p:cNvPr id="3" name="Text Placeholder 2">
            <a:extLst>
              <a:ext uri="{FF2B5EF4-FFF2-40B4-BE49-F238E27FC236}">
                <a16:creationId xmlns:a16="http://schemas.microsoft.com/office/drawing/2014/main" id="{9201D077-EDEF-4295-90FE-389D9B1F203A}"/>
              </a:ext>
            </a:extLst>
          </p:cNvPr>
          <p:cNvSpPr>
            <a:spLocks noGrp="1"/>
          </p:cNvSpPr>
          <p:nvPr>
            <p:ph type="body" sz="half" idx="1"/>
          </p:nvPr>
        </p:nvSpPr>
        <p:spPr>
          <a:xfrm>
            <a:off x="323528" y="1772816"/>
            <a:ext cx="4038600" cy="4525963"/>
          </a:xfrm>
          <a:extLst/>
        </p:spPr>
        <p:txBody>
          <a:bodyPr/>
          <a:lstStyle/>
          <a:p>
            <a:pPr>
              <a:defRPr/>
            </a:pPr>
            <a:r>
              <a:rPr lang="en-GB" sz="2000" dirty="0"/>
              <a:t>A key part of learning to read is that children re-read words and sentences that they can decode (sound out) until they are fluent (read with ease and precision). By reading the school reading book several times, children have the greatest opportunity to achieve this fluency. </a:t>
            </a:r>
          </a:p>
          <a:p>
            <a:pPr>
              <a:defRPr/>
            </a:pPr>
            <a:r>
              <a:rPr lang="en-GB" sz="2000" dirty="0"/>
              <a:t>Your child will be given a Reading Record. Please record every time that you hear your child read.</a:t>
            </a:r>
          </a:p>
        </p:txBody>
      </p:sp>
      <p:sp>
        <p:nvSpPr>
          <p:cNvPr id="4" name="Content Placeholder 3">
            <a:extLst>
              <a:ext uri="{FF2B5EF4-FFF2-40B4-BE49-F238E27FC236}">
                <a16:creationId xmlns:a16="http://schemas.microsoft.com/office/drawing/2014/main" id="{A6C97F7C-7812-4CE5-B340-04C45CCC00E9}"/>
              </a:ext>
            </a:extLst>
          </p:cNvPr>
          <p:cNvSpPr>
            <a:spLocks noGrp="1"/>
          </p:cNvSpPr>
          <p:nvPr>
            <p:ph sz="quarter" idx="2"/>
          </p:nvPr>
        </p:nvSpPr>
        <p:spPr>
          <a:xfrm>
            <a:off x="4596747" y="1849809"/>
            <a:ext cx="4038600" cy="2185988"/>
          </a:xfrm>
          <a:extLst/>
        </p:spPr>
        <p:txBody>
          <a:bodyPr/>
          <a:lstStyle/>
          <a:p>
            <a:pPr>
              <a:defRPr/>
            </a:pPr>
            <a:r>
              <a:rPr lang="en-GB" sz="2000" dirty="0"/>
              <a:t>Each week, a member of the Reception team will hear your child read individually.</a:t>
            </a:r>
          </a:p>
        </p:txBody>
      </p:sp>
      <p:pic>
        <p:nvPicPr>
          <p:cNvPr id="5" name="Picture 4">
            <a:extLst>
              <a:ext uri="{FF2B5EF4-FFF2-40B4-BE49-F238E27FC236}">
                <a16:creationId xmlns:a16="http://schemas.microsoft.com/office/drawing/2014/main" id="{A9D55A3F-5396-411E-B553-B1BE13F13469}"/>
              </a:ext>
            </a:extLst>
          </p:cNvPr>
          <p:cNvPicPr>
            <a:picLocks noChangeAspect="1"/>
          </p:cNvPicPr>
          <p:nvPr/>
        </p:nvPicPr>
        <p:blipFill>
          <a:blip r:embed="rId2"/>
          <a:stretch>
            <a:fillRect/>
          </a:stretch>
        </p:blipFill>
        <p:spPr>
          <a:xfrm>
            <a:off x="5364088" y="3212976"/>
            <a:ext cx="2619468" cy="27983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BDF74B2-E43D-4BE1-B3FF-60D4AB5B25C2}"/>
              </a:ext>
            </a:extLst>
          </p:cNvPr>
          <p:cNvSpPr>
            <a:spLocks noGrp="1" noChangeArrowheads="1"/>
          </p:cNvSpPr>
          <p:nvPr>
            <p:ph type="title"/>
          </p:nvPr>
        </p:nvSpPr>
        <p:spPr/>
        <p:txBody>
          <a:bodyPr/>
          <a:lstStyle/>
          <a:p>
            <a:r>
              <a:rPr lang="en-GB" altLang="en-US" b="1" u="sng" dirty="0"/>
              <a:t>Handwriting</a:t>
            </a:r>
          </a:p>
        </p:txBody>
      </p:sp>
      <p:sp>
        <p:nvSpPr>
          <p:cNvPr id="25603" name="Content Placeholder 2">
            <a:extLst>
              <a:ext uri="{FF2B5EF4-FFF2-40B4-BE49-F238E27FC236}">
                <a16:creationId xmlns:a16="http://schemas.microsoft.com/office/drawing/2014/main" id="{1CC28873-C72D-4BDD-84BE-41E513D01AEF}"/>
              </a:ext>
            </a:extLst>
          </p:cNvPr>
          <p:cNvSpPr>
            <a:spLocks noGrp="1" noChangeArrowheads="1"/>
          </p:cNvSpPr>
          <p:nvPr>
            <p:ph idx="1"/>
          </p:nvPr>
        </p:nvSpPr>
        <p:spPr>
          <a:xfrm>
            <a:off x="446449" y="1484784"/>
            <a:ext cx="8229600" cy="4525962"/>
          </a:xfrm>
          <a:extLst/>
        </p:spPr>
        <p:txBody>
          <a:bodyPr/>
          <a:lstStyle/>
          <a:p>
            <a:pPr marL="0" indent="0">
              <a:buFontTx/>
              <a:buNone/>
              <a:defRPr/>
            </a:pPr>
            <a:r>
              <a:rPr lang="en-GB" altLang="en-US" dirty="0"/>
              <a:t>Through mnemonics and rhymes children are taught letter formation during our phonics lessons. </a:t>
            </a:r>
          </a:p>
          <a:p>
            <a:pPr marL="0" indent="0">
              <a:buFontTx/>
              <a:buNone/>
              <a:defRPr/>
            </a:pPr>
            <a:r>
              <a:rPr lang="en-GB" altLang="en-US" b="1" dirty="0"/>
              <a:t>Please see the  example in the book bags.</a:t>
            </a:r>
          </a:p>
        </p:txBody>
      </p:sp>
      <p:pic>
        <p:nvPicPr>
          <p:cNvPr id="2" name="Picture 1">
            <a:extLst>
              <a:ext uri="{FF2B5EF4-FFF2-40B4-BE49-F238E27FC236}">
                <a16:creationId xmlns:a16="http://schemas.microsoft.com/office/drawing/2014/main" id="{F78CD40E-D324-4A70-AE45-4E266D2DA0B5}"/>
              </a:ext>
            </a:extLst>
          </p:cNvPr>
          <p:cNvPicPr>
            <a:picLocks noChangeAspect="1"/>
          </p:cNvPicPr>
          <p:nvPr/>
        </p:nvPicPr>
        <p:blipFill>
          <a:blip r:embed="rId3"/>
          <a:stretch>
            <a:fillRect/>
          </a:stretch>
        </p:blipFill>
        <p:spPr>
          <a:xfrm>
            <a:off x="3419872" y="3887787"/>
            <a:ext cx="4991100" cy="26955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FC34-19E2-4BDF-9FC2-257D2E2A8BDA}"/>
              </a:ext>
            </a:extLst>
          </p:cNvPr>
          <p:cNvSpPr>
            <a:spLocks noGrp="1"/>
          </p:cNvSpPr>
          <p:nvPr>
            <p:ph type="title"/>
          </p:nvPr>
        </p:nvSpPr>
        <p:spPr/>
        <p:txBody>
          <a:bodyPr/>
          <a:lstStyle/>
          <a:p>
            <a:r>
              <a:rPr lang="en-GB" dirty="0"/>
              <a:t>Forest School</a:t>
            </a:r>
          </a:p>
        </p:txBody>
      </p:sp>
      <p:sp>
        <p:nvSpPr>
          <p:cNvPr id="3" name="Content Placeholder 2">
            <a:extLst>
              <a:ext uri="{FF2B5EF4-FFF2-40B4-BE49-F238E27FC236}">
                <a16:creationId xmlns:a16="http://schemas.microsoft.com/office/drawing/2014/main" id="{1692A492-8B7B-406A-8E75-6F3FD46101EA}"/>
              </a:ext>
            </a:extLst>
          </p:cNvPr>
          <p:cNvSpPr>
            <a:spLocks noGrp="1"/>
          </p:cNvSpPr>
          <p:nvPr>
            <p:ph idx="1"/>
          </p:nvPr>
        </p:nvSpPr>
        <p:spPr>
          <a:xfrm>
            <a:off x="457200" y="1268760"/>
            <a:ext cx="8229600" cy="5040560"/>
          </a:xfrm>
        </p:spPr>
        <p:txBody>
          <a:bodyPr/>
          <a:lstStyle/>
          <a:p>
            <a:pPr marL="0" indent="0">
              <a:buNone/>
            </a:pPr>
            <a:r>
              <a:rPr lang="en-GB" sz="1600" dirty="0"/>
              <a:t>Sessions will normally begin after October half term. You will receive further advice and information nearer the time. </a:t>
            </a:r>
          </a:p>
          <a:p>
            <a:r>
              <a:rPr lang="en-GB" sz="1600" b="1" dirty="0"/>
              <a:t>Hedgehogs class </a:t>
            </a:r>
            <a:r>
              <a:rPr lang="en-GB" sz="1600" dirty="0"/>
              <a:t>– Tuesday Afternoon </a:t>
            </a:r>
          </a:p>
          <a:p>
            <a:r>
              <a:rPr lang="en-GB" sz="1600" b="1" dirty="0"/>
              <a:t>Rabbits class- </a:t>
            </a:r>
            <a:r>
              <a:rPr lang="en-GB" sz="1600" dirty="0"/>
              <a:t>Friday Morning </a:t>
            </a:r>
          </a:p>
          <a:p>
            <a:endParaRPr lang="en-GB" sz="1600" dirty="0"/>
          </a:p>
          <a:p>
            <a:r>
              <a:rPr lang="en-GB" sz="1600" dirty="0"/>
              <a:t>On </a:t>
            </a:r>
            <a:r>
              <a:rPr lang="en-GB" sz="1600" b="1" u="sng" dirty="0"/>
              <a:t>Hedgehogs’ </a:t>
            </a:r>
            <a:r>
              <a:rPr lang="en-GB" sz="1600" dirty="0"/>
              <a:t>Forest school day, children should come to school dressed in their outdoor clothes (e.g. tracksuit bottoms, long sleeved top) not their school uniform.</a:t>
            </a:r>
          </a:p>
          <a:p>
            <a:pPr marL="0" indent="0">
              <a:buNone/>
            </a:pPr>
            <a:r>
              <a:rPr lang="en-GB" sz="1600" dirty="0"/>
              <a:t> </a:t>
            </a:r>
          </a:p>
          <a:p>
            <a:r>
              <a:rPr lang="en-GB" sz="1600" dirty="0"/>
              <a:t>Children to bring spare clothes, waterproofs, wellies, hats, etc. in a separate bag and will be asked to change into it at the appropriate time.</a:t>
            </a:r>
          </a:p>
          <a:p>
            <a:pPr marL="0" indent="0">
              <a:buNone/>
            </a:pPr>
            <a:r>
              <a:rPr lang="en-GB" sz="1600" dirty="0"/>
              <a:t> </a:t>
            </a:r>
          </a:p>
          <a:p>
            <a:r>
              <a:rPr lang="en-GB" sz="1600" dirty="0"/>
              <a:t>On </a:t>
            </a:r>
            <a:r>
              <a:rPr lang="en-GB" sz="1600" b="1" u="sng" dirty="0"/>
              <a:t>Rabbits’</a:t>
            </a:r>
            <a:r>
              <a:rPr lang="en-GB" sz="1600" dirty="0"/>
              <a:t> Forest School day, children should come to school dressed in their outdoor clothes (e.g. tracksuit bottoms, long sleeved top), waterproofs and wellies, ready to go straight out to Forest School. They should not arrive in school uniform.</a:t>
            </a:r>
          </a:p>
          <a:p>
            <a:pPr marL="0" indent="0">
              <a:buNone/>
            </a:pPr>
            <a:r>
              <a:rPr lang="en-GB" sz="1600" dirty="0"/>
              <a:t> </a:t>
            </a:r>
          </a:p>
          <a:p>
            <a:r>
              <a:rPr lang="en-GB" sz="1600" dirty="0"/>
              <a:t>Children should always bring a bag with spare clothes, spare shoes, spare coat and a separate bag (for dirty wellies and clothes).</a:t>
            </a:r>
          </a:p>
          <a:p>
            <a:pPr marL="0" indent="0">
              <a:buNone/>
            </a:pPr>
            <a:endParaRPr lang="en-GB" dirty="0"/>
          </a:p>
        </p:txBody>
      </p:sp>
    </p:spTree>
    <p:extLst>
      <p:ext uri="{BB962C8B-B14F-4D97-AF65-F5344CB8AC3E}">
        <p14:creationId xmlns:p14="http://schemas.microsoft.com/office/powerpoint/2010/main" val="42940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A593C0-27C7-42DA-8AFE-AFF2B5E6D73D}"/>
              </a:ext>
            </a:extLst>
          </p:cNvPr>
          <p:cNvSpPr/>
          <p:nvPr/>
        </p:nvSpPr>
        <p:spPr>
          <a:xfrm>
            <a:off x="3779912" y="1122334"/>
            <a:ext cx="4889500" cy="4832092"/>
          </a:xfrm>
          <a:prstGeom prst="rect">
            <a:avLst/>
          </a:prstGeom>
        </p:spPr>
        <p:txBody>
          <a:bodyPr>
            <a:spAutoFit/>
          </a:bodyPr>
          <a:lstStyle/>
          <a:p>
            <a:pPr algn="ctr">
              <a:defRPr/>
            </a:pPr>
            <a:r>
              <a:rPr lang="en-GB" altLang="en-US" sz="2800" b="1" u="sng" dirty="0">
                <a:latin typeface="+mj-lt"/>
                <a:ea typeface="Calibri" panose="020F0502020204030204" pitchFamily="34" charset="0"/>
                <a:cs typeface="Arial" panose="020B0604020202020204" pitchFamily="34" charset="0"/>
              </a:rPr>
              <a:t>Ethos/Definition</a:t>
            </a:r>
          </a:p>
          <a:p>
            <a:pPr algn="ctr">
              <a:defRPr/>
            </a:pPr>
            <a:endParaRPr lang="en-GB" altLang="en-US" sz="2800" b="1" dirty="0">
              <a:latin typeface="+mj-lt"/>
              <a:ea typeface="Calibri" panose="020F0502020204030204" pitchFamily="34" charset="0"/>
              <a:cs typeface="Arial" panose="020B0604020202020204" pitchFamily="34" charset="0"/>
            </a:endParaRPr>
          </a:p>
          <a:p>
            <a:pPr>
              <a:defRPr/>
            </a:pPr>
            <a:r>
              <a:rPr lang="en-GB" altLang="en-US" sz="2400" b="1" dirty="0">
                <a:latin typeface="+mj-lt"/>
                <a:ea typeface="Calibri" panose="020F0502020204030204" pitchFamily="34" charset="0"/>
                <a:cs typeface="Arial" panose="020B0604020202020204" pitchFamily="34" charset="0"/>
              </a:rPr>
              <a:t>“</a:t>
            </a:r>
            <a:r>
              <a:rPr lang="en-GB" altLang="en-US" sz="2800" b="1" i="1" dirty="0">
                <a:latin typeface="+mj-lt"/>
                <a:ea typeface="Calibri" panose="020F0502020204030204" pitchFamily="34" charset="0"/>
                <a:cs typeface="Arial" panose="020B0604020202020204" pitchFamily="34" charset="0"/>
              </a:rPr>
              <a:t>Forest School is an inspirational process that offers ALL learners regular opportunities to achieve, </a:t>
            </a:r>
          </a:p>
          <a:p>
            <a:pPr>
              <a:defRPr/>
            </a:pPr>
            <a:r>
              <a:rPr lang="en-GB" altLang="en-US" sz="2800" b="1" i="1" dirty="0">
                <a:latin typeface="+mj-lt"/>
                <a:ea typeface="Calibri" panose="020F0502020204030204" pitchFamily="34" charset="0"/>
                <a:cs typeface="Arial" panose="020B0604020202020204" pitchFamily="34" charset="0"/>
              </a:rPr>
              <a:t>develop confidence and self-esteem through hands-on learning experiences in a woodland or a natural environment with trees.</a:t>
            </a:r>
            <a:r>
              <a:rPr lang="en-GB" altLang="en-US" sz="2800" b="1" dirty="0">
                <a:latin typeface="+mj-lt"/>
                <a:ea typeface="Calibri" panose="020F0502020204030204" pitchFamily="34" charset="0"/>
                <a:cs typeface="Arial" panose="020B0604020202020204" pitchFamily="34" charset="0"/>
              </a:rPr>
              <a:t>”</a:t>
            </a:r>
            <a:endParaRPr lang="en-GB" sz="2800" b="1" dirty="0">
              <a:latin typeface="+mj-lt"/>
            </a:endParaRPr>
          </a:p>
        </p:txBody>
      </p:sp>
      <p:sp>
        <p:nvSpPr>
          <p:cNvPr id="2" name="TextBox 1">
            <a:extLst>
              <a:ext uri="{FF2B5EF4-FFF2-40B4-BE49-F238E27FC236}">
                <a16:creationId xmlns:a16="http://schemas.microsoft.com/office/drawing/2014/main" id="{970BBA9D-0EFF-4DE5-837F-CE555E2ECF45}"/>
              </a:ext>
            </a:extLst>
          </p:cNvPr>
          <p:cNvSpPr txBox="1"/>
          <p:nvPr/>
        </p:nvSpPr>
        <p:spPr>
          <a:xfrm>
            <a:off x="3108325" y="333375"/>
            <a:ext cx="4703763" cy="768350"/>
          </a:xfrm>
          <a:prstGeom prst="rect">
            <a:avLst/>
          </a:prstGeom>
          <a:noFill/>
        </p:spPr>
        <p:txBody>
          <a:bodyPr>
            <a:spAutoFit/>
          </a:bodyPr>
          <a:lstStyle/>
          <a:p>
            <a:pPr>
              <a:defRPr/>
            </a:pPr>
            <a:r>
              <a:rPr lang="en-GB" sz="4400" b="1" u="sng" dirty="0">
                <a:ln w="0"/>
                <a:effectLst>
                  <a:outerShdw blurRad="38100" dist="19050" dir="2700000" algn="tl" rotWithShape="0">
                    <a:schemeClr val="dk1">
                      <a:alpha val="40000"/>
                    </a:schemeClr>
                  </a:outerShdw>
                </a:effectLst>
                <a:latin typeface="+mj-lt"/>
              </a:rPr>
              <a:t>Forest School</a:t>
            </a:r>
          </a:p>
        </p:txBody>
      </p:sp>
      <p:pic>
        <p:nvPicPr>
          <p:cNvPr id="3" name="Picture 2">
            <a:extLst>
              <a:ext uri="{FF2B5EF4-FFF2-40B4-BE49-F238E27FC236}">
                <a16:creationId xmlns:a16="http://schemas.microsoft.com/office/drawing/2014/main" id="{63D35941-F7E5-42BB-B541-E1FC11DFEEBA}"/>
              </a:ext>
            </a:extLst>
          </p:cNvPr>
          <p:cNvPicPr>
            <a:picLocks noChangeAspect="1"/>
          </p:cNvPicPr>
          <p:nvPr/>
        </p:nvPicPr>
        <p:blipFill>
          <a:blip r:embed="rId2"/>
          <a:stretch>
            <a:fillRect/>
          </a:stretch>
        </p:blipFill>
        <p:spPr>
          <a:xfrm>
            <a:off x="683567" y="620688"/>
            <a:ext cx="2189337" cy="2664296"/>
          </a:xfrm>
          <a:prstGeom prst="rect">
            <a:avLst/>
          </a:prstGeom>
        </p:spPr>
      </p:pic>
      <p:pic>
        <p:nvPicPr>
          <p:cNvPr id="5" name="Picture 4">
            <a:extLst>
              <a:ext uri="{FF2B5EF4-FFF2-40B4-BE49-F238E27FC236}">
                <a16:creationId xmlns:a16="http://schemas.microsoft.com/office/drawing/2014/main" id="{1441D4DD-61D9-4201-BDD3-8EB50AE9EFA0}"/>
              </a:ext>
            </a:extLst>
          </p:cNvPr>
          <p:cNvPicPr>
            <a:picLocks noChangeAspect="1"/>
          </p:cNvPicPr>
          <p:nvPr/>
        </p:nvPicPr>
        <p:blipFill>
          <a:blip r:embed="rId3"/>
          <a:stretch>
            <a:fillRect/>
          </a:stretch>
        </p:blipFill>
        <p:spPr>
          <a:xfrm>
            <a:off x="889107" y="3604051"/>
            <a:ext cx="2476951" cy="27692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6FDB3-A99C-49BA-A96D-F46F5EBBB03E}"/>
              </a:ext>
            </a:extLst>
          </p:cNvPr>
          <p:cNvSpPr/>
          <p:nvPr/>
        </p:nvSpPr>
        <p:spPr>
          <a:xfrm>
            <a:off x="468313" y="1163638"/>
            <a:ext cx="4572000" cy="4819650"/>
          </a:xfrm>
          <a:prstGeom prst="rect">
            <a:avLst/>
          </a:prstGeom>
        </p:spPr>
        <p:txBody>
          <a:bodyPr>
            <a:spAutoFit/>
          </a:bodyPr>
          <a:lstStyle/>
          <a:p>
            <a:pPr marL="342900" indent="-342900">
              <a:lnSpc>
                <a:spcPct val="80000"/>
              </a:lnSpc>
              <a:spcBef>
                <a:spcPct val="20000"/>
              </a:spcBef>
              <a:defRPr/>
            </a:pPr>
            <a:r>
              <a:rPr lang="en-GB" altLang="en-US" sz="2400" u="sng" kern="0" dirty="0">
                <a:solidFill>
                  <a:srgbClr val="000000"/>
                </a:solidFill>
                <a:latin typeface="Comic Sans MS" panose="030F0702030302020204" pitchFamily="66" charset="0"/>
              </a:rPr>
              <a:t>Winter</a:t>
            </a:r>
            <a:endParaRPr lang="en-GB" altLang="en-US" sz="2400" kern="0" dirty="0">
              <a:solidFill>
                <a:srgbClr val="000000"/>
              </a:solidFill>
              <a:latin typeface="Comic Sans MS" panose="030F0702030302020204" pitchFamily="66" charset="0"/>
            </a:endParaRPr>
          </a:p>
          <a:p>
            <a:pPr marL="342900" indent="-342900">
              <a:lnSpc>
                <a:spcPct val="80000"/>
              </a:lnSpc>
              <a:spcBef>
                <a:spcPct val="20000"/>
              </a:spcBef>
              <a:buFontTx/>
              <a:buChar char="•"/>
              <a:defRPr/>
            </a:pPr>
            <a:r>
              <a:rPr lang="en-GB" altLang="en-US" sz="2400" kern="0" dirty="0">
                <a:solidFill>
                  <a:srgbClr val="000000"/>
                </a:solidFill>
                <a:latin typeface="Comic Sans MS" panose="030F0702030302020204" pitchFamily="66" charset="0"/>
              </a:rPr>
              <a:t>Warm clothing as we go out in all weathers!</a:t>
            </a:r>
          </a:p>
          <a:p>
            <a:pPr marL="342900" indent="-342900">
              <a:lnSpc>
                <a:spcPct val="80000"/>
              </a:lnSpc>
              <a:spcBef>
                <a:spcPct val="20000"/>
              </a:spcBef>
              <a:buFontTx/>
              <a:buChar char="•"/>
              <a:defRPr/>
            </a:pPr>
            <a:r>
              <a:rPr lang="en-GB" altLang="en-US" sz="2400" kern="0" dirty="0">
                <a:solidFill>
                  <a:srgbClr val="000000"/>
                </a:solidFill>
                <a:latin typeface="Comic Sans MS" panose="030F0702030302020204" pitchFamily="66" charset="0"/>
              </a:rPr>
              <a:t>Socks</a:t>
            </a:r>
          </a:p>
          <a:p>
            <a:pPr marL="342900" indent="-342900">
              <a:lnSpc>
                <a:spcPct val="80000"/>
              </a:lnSpc>
              <a:spcBef>
                <a:spcPct val="20000"/>
              </a:spcBef>
              <a:buFontTx/>
              <a:buChar char="•"/>
              <a:defRPr/>
            </a:pPr>
            <a:r>
              <a:rPr lang="en-GB" altLang="en-US" sz="2400" kern="0" dirty="0">
                <a:solidFill>
                  <a:srgbClr val="000000"/>
                </a:solidFill>
                <a:latin typeface="Comic Sans MS" panose="030F0702030302020204" pitchFamily="66" charset="0"/>
              </a:rPr>
              <a:t>Wellies</a:t>
            </a:r>
          </a:p>
          <a:p>
            <a:pPr marL="342900" indent="-342900">
              <a:lnSpc>
                <a:spcPct val="80000"/>
              </a:lnSpc>
              <a:spcBef>
                <a:spcPct val="20000"/>
              </a:spcBef>
              <a:buFontTx/>
              <a:buChar char="•"/>
              <a:defRPr/>
            </a:pPr>
            <a:r>
              <a:rPr lang="en-GB" altLang="en-US" sz="2400" kern="0" dirty="0">
                <a:solidFill>
                  <a:srgbClr val="000000"/>
                </a:solidFill>
                <a:latin typeface="Comic Sans MS" panose="030F0702030302020204" pitchFamily="66" charset="0"/>
              </a:rPr>
              <a:t>Trousers (tucked inside wellies)</a:t>
            </a:r>
          </a:p>
          <a:p>
            <a:pPr marL="342900" indent="-342900">
              <a:lnSpc>
                <a:spcPct val="80000"/>
              </a:lnSpc>
              <a:spcBef>
                <a:spcPct val="20000"/>
              </a:spcBef>
              <a:buFontTx/>
              <a:buChar char="•"/>
              <a:defRPr/>
            </a:pPr>
            <a:r>
              <a:rPr lang="en-GB" altLang="en-US" sz="2400" kern="0" dirty="0">
                <a:solidFill>
                  <a:srgbClr val="000000"/>
                </a:solidFill>
                <a:latin typeface="Comic Sans MS" panose="030F0702030302020204" pitchFamily="66" charset="0"/>
              </a:rPr>
              <a:t>Jumper</a:t>
            </a:r>
          </a:p>
          <a:p>
            <a:pPr marL="342900" indent="-342900">
              <a:lnSpc>
                <a:spcPct val="80000"/>
              </a:lnSpc>
              <a:spcBef>
                <a:spcPct val="20000"/>
              </a:spcBef>
              <a:buFontTx/>
              <a:buChar char="•"/>
              <a:defRPr/>
            </a:pPr>
            <a:r>
              <a:rPr lang="en-GB" altLang="en-US" sz="2400" kern="0" dirty="0">
                <a:solidFill>
                  <a:srgbClr val="000000"/>
                </a:solidFill>
                <a:latin typeface="Comic Sans MS" panose="030F0702030302020204" pitchFamily="66" charset="0"/>
              </a:rPr>
              <a:t>Hat</a:t>
            </a:r>
          </a:p>
          <a:p>
            <a:pPr marL="342900" indent="-342900">
              <a:lnSpc>
                <a:spcPct val="80000"/>
              </a:lnSpc>
              <a:spcBef>
                <a:spcPct val="20000"/>
              </a:spcBef>
              <a:buFontTx/>
              <a:buChar char="•"/>
              <a:defRPr/>
            </a:pPr>
            <a:r>
              <a:rPr lang="en-GB" altLang="en-US" sz="2400" kern="0" dirty="0">
                <a:solidFill>
                  <a:srgbClr val="000000"/>
                </a:solidFill>
                <a:latin typeface="Comic Sans MS" panose="030F0702030302020204" pitchFamily="66" charset="0"/>
              </a:rPr>
              <a:t>Scarf/gloves (Thinsulate mittens )</a:t>
            </a:r>
          </a:p>
          <a:p>
            <a:pPr marL="342900" indent="-342900">
              <a:lnSpc>
                <a:spcPct val="80000"/>
              </a:lnSpc>
              <a:spcBef>
                <a:spcPct val="20000"/>
              </a:spcBef>
              <a:buFontTx/>
              <a:buChar char="•"/>
              <a:defRPr/>
            </a:pPr>
            <a:r>
              <a:rPr lang="en-GB" altLang="en-US" sz="2400" kern="0" dirty="0">
                <a:solidFill>
                  <a:srgbClr val="000000"/>
                </a:solidFill>
                <a:latin typeface="Comic Sans MS" panose="030F0702030302020204" pitchFamily="66" charset="0"/>
              </a:rPr>
              <a:t>Waterproofs  (ideally separate trousers and jacket)</a:t>
            </a:r>
          </a:p>
        </p:txBody>
      </p:sp>
      <p:sp>
        <p:nvSpPr>
          <p:cNvPr id="5" name="Rectangle 4">
            <a:extLst>
              <a:ext uri="{FF2B5EF4-FFF2-40B4-BE49-F238E27FC236}">
                <a16:creationId xmlns:a16="http://schemas.microsoft.com/office/drawing/2014/main" id="{D09723F3-0A7A-4554-9D82-591EA8C61DB1}"/>
              </a:ext>
            </a:extLst>
          </p:cNvPr>
          <p:cNvSpPr/>
          <p:nvPr/>
        </p:nvSpPr>
        <p:spPr>
          <a:xfrm>
            <a:off x="5422900" y="1152525"/>
            <a:ext cx="3311525" cy="3490913"/>
          </a:xfrm>
          <a:prstGeom prst="rect">
            <a:avLst/>
          </a:prstGeom>
        </p:spPr>
        <p:txBody>
          <a:bodyPr>
            <a:spAutoFit/>
          </a:bodyPr>
          <a:lstStyle/>
          <a:p>
            <a:pPr marL="342900" indent="-342900">
              <a:spcBef>
                <a:spcPct val="20000"/>
              </a:spcBef>
              <a:defRPr/>
            </a:pPr>
            <a:r>
              <a:rPr lang="en-GB" altLang="en-US" sz="2400" u="sng" kern="0" dirty="0">
                <a:solidFill>
                  <a:srgbClr val="000000"/>
                </a:solidFill>
                <a:latin typeface="Comic Sans MS" panose="030F0702030302020204" pitchFamily="66" charset="0"/>
              </a:rPr>
              <a:t>Summer</a:t>
            </a:r>
            <a:endParaRPr lang="en-GB" altLang="en-US" sz="2400" kern="0" dirty="0">
              <a:solidFill>
                <a:srgbClr val="000000"/>
              </a:solidFill>
              <a:latin typeface="Comic Sans MS" panose="030F0702030302020204" pitchFamily="66" charset="0"/>
            </a:endParaRPr>
          </a:p>
          <a:p>
            <a:pPr marL="342900" indent="-342900">
              <a:spcBef>
                <a:spcPct val="20000"/>
              </a:spcBef>
              <a:buFontTx/>
              <a:buChar char="•"/>
              <a:defRPr/>
            </a:pPr>
            <a:r>
              <a:rPr lang="en-GB" altLang="en-US" sz="2400" kern="0" dirty="0">
                <a:solidFill>
                  <a:srgbClr val="000000"/>
                </a:solidFill>
                <a:latin typeface="Comic Sans MS" panose="030F0702030302020204" pitchFamily="66" charset="0"/>
              </a:rPr>
              <a:t>Even if it is warm, children need to wear clothing that covers their legs and arms to protect against nettles and branches.</a:t>
            </a:r>
          </a:p>
        </p:txBody>
      </p:sp>
      <p:sp>
        <p:nvSpPr>
          <p:cNvPr id="6" name="Rectangle 5">
            <a:extLst>
              <a:ext uri="{FF2B5EF4-FFF2-40B4-BE49-F238E27FC236}">
                <a16:creationId xmlns:a16="http://schemas.microsoft.com/office/drawing/2014/main" id="{D8188EF4-D619-42C2-BA28-BE390DA7AB06}"/>
              </a:ext>
            </a:extLst>
          </p:cNvPr>
          <p:cNvSpPr/>
          <p:nvPr/>
        </p:nvSpPr>
        <p:spPr>
          <a:xfrm>
            <a:off x="1763713" y="5715000"/>
            <a:ext cx="7272783" cy="760413"/>
          </a:xfrm>
          <a:prstGeom prst="rect">
            <a:avLst/>
          </a:prstGeom>
        </p:spPr>
        <p:txBody>
          <a:bodyPr wrap="square">
            <a:spAutoFit/>
          </a:bodyPr>
          <a:lstStyle/>
          <a:p>
            <a:pPr>
              <a:lnSpc>
                <a:spcPct val="80000"/>
              </a:lnSpc>
              <a:spcBef>
                <a:spcPct val="20000"/>
              </a:spcBef>
              <a:defRPr/>
            </a:pPr>
            <a:r>
              <a:rPr lang="en-GB" altLang="en-US" sz="2400" b="1" kern="0" dirty="0">
                <a:solidFill>
                  <a:srgbClr val="000000"/>
                </a:solidFill>
                <a:latin typeface="Comic Sans MS" panose="030F0702030302020204" pitchFamily="66" charset="0"/>
              </a:rPr>
              <a:t>   Plastic bag for dirty clothes and wellies</a:t>
            </a:r>
          </a:p>
          <a:p>
            <a:pPr>
              <a:lnSpc>
                <a:spcPct val="80000"/>
              </a:lnSpc>
              <a:spcBef>
                <a:spcPct val="20000"/>
              </a:spcBef>
              <a:defRPr/>
            </a:pPr>
            <a:r>
              <a:rPr lang="en-GB" altLang="en-US" sz="2400" b="1" kern="0" dirty="0">
                <a:solidFill>
                  <a:srgbClr val="000000"/>
                </a:solidFill>
                <a:latin typeface="Comic Sans MS" panose="030F0702030302020204" pitchFamily="66" charset="0"/>
              </a:rPr>
              <a:t>   Spare set of clothes as we often get messy!</a:t>
            </a:r>
          </a:p>
        </p:txBody>
      </p:sp>
      <p:sp>
        <p:nvSpPr>
          <p:cNvPr id="28677" name="TextBox 1">
            <a:extLst>
              <a:ext uri="{FF2B5EF4-FFF2-40B4-BE49-F238E27FC236}">
                <a16:creationId xmlns:a16="http://schemas.microsoft.com/office/drawing/2014/main" id="{273F64F8-6119-4815-9DD7-1532D5F588C2}"/>
              </a:ext>
            </a:extLst>
          </p:cNvPr>
          <p:cNvSpPr txBox="1">
            <a:spLocks noChangeArrowheads="1"/>
          </p:cNvSpPr>
          <p:nvPr/>
        </p:nvSpPr>
        <p:spPr bwMode="auto">
          <a:xfrm>
            <a:off x="900113" y="80963"/>
            <a:ext cx="7559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4000" b="1" u="sng"/>
              <a:t>What does my child need to wear?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0279-2D23-44C7-8F5C-42BDDCEC9B2F}"/>
              </a:ext>
            </a:extLst>
          </p:cNvPr>
          <p:cNvSpPr>
            <a:spLocks noGrp="1"/>
          </p:cNvSpPr>
          <p:nvPr>
            <p:ph type="title"/>
          </p:nvPr>
        </p:nvSpPr>
        <p:spPr>
          <a:xfrm>
            <a:off x="447667" y="309352"/>
            <a:ext cx="8229600" cy="1143000"/>
          </a:xfrm>
        </p:spPr>
        <p:txBody>
          <a:bodyPr/>
          <a:lstStyle/>
          <a:p>
            <a:r>
              <a:rPr lang="en-GB" dirty="0"/>
              <a:t>Induction Days</a:t>
            </a:r>
          </a:p>
        </p:txBody>
      </p:sp>
      <p:sp>
        <p:nvSpPr>
          <p:cNvPr id="3" name="Content Placeholder 2">
            <a:extLst>
              <a:ext uri="{FF2B5EF4-FFF2-40B4-BE49-F238E27FC236}">
                <a16:creationId xmlns:a16="http://schemas.microsoft.com/office/drawing/2014/main" id="{0A97ED8B-6BFE-48C6-B41A-38EC2BA4FA21}"/>
              </a:ext>
            </a:extLst>
          </p:cNvPr>
          <p:cNvSpPr>
            <a:spLocks noGrp="1"/>
          </p:cNvSpPr>
          <p:nvPr>
            <p:ph idx="1"/>
          </p:nvPr>
        </p:nvSpPr>
        <p:spPr/>
        <p:txBody>
          <a:bodyPr/>
          <a:lstStyle/>
          <a:p>
            <a:pPr marL="0" indent="0">
              <a:buNone/>
            </a:pPr>
            <a:r>
              <a:rPr lang="en-GB" alt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Your child will be in either Rabbits or Hedgehogs class</a:t>
            </a:r>
            <a:r>
              <a:rPr lang="en-GB" alt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2000" dirty="0"/>
              <a:t>The children have been split into two groups: Group 1 and Group 2. </a:t>
            </a:r>
          </a:p>
          <a:p>
            <a:pPr marL="0" indent="0">
              <a:buNone/>
            </a:pPr>
            <a:endParaRPr lang="en-US" sz="2000" dirty="0"/>
          </a:p>
          <a:p>
            <a:pPr marL="0" indent="0">
              <a:buNone/>
            </a:pPr>
            <a:r>
              <a:rPr lang="en-US" sz="2000" dirty="0"/>
              <a:t>All children are invited to attend a one-hour morning session on either </a:t>
            </a:r>
            <a:r>
              <a:rPr lang="en-US" sz="2000" b="1" dirty="0"/>
              <a:t>Wednesday 28</a:t>
            </a:r>
            <a:r>
              <a:rPr lang="en-US" sz="2000" b="1" baseline="30000" dirty="0"/>
              <a:t>th</a:t>
            </a:r>
            <a:r>
              <a:rPr lang="en-US" sz="2000" b="1" dirty="0"/>
              <a:t> June (Group 1) or Wednesday 5</a:t>
            </a:r>
            <a:r>
              <a:rPr lang="en-US" sz="2000" b="1" baseline="30000" dirty="0"/>
              <a:t>th</a:t>
            </a:r>
            <a:r>
              <a:rPr lang="en-US" sz="2000" b="1" dirty="0"/>
              <a:t> July (Group 2) between 9.00am-10am. </a:t>
            </a:r>
          </a:p>
          <a:p>
            <a:pPr>
              <a:buFont typeface="Arial" panose="020B0604020202020204" pitchFamily="34" charset="0"/>
              <a:buChar char="•"/>
            </a:pPr>
            <a:r>
              <a:rPr lang="en-US" sz="2000" dirty="0"/>
              <a:t>We will use this time to get to know your child, show them around the classroom and share some songs and</a:t>
            </a:r>
            <a:r>
              <a:rPr lang="en-US" sz="2000" b="1" dirty="0"/>
              <a:t> </a:t>
            </a:r>
            <a:r>
              <a:rPr lang="en-US" sz="2000" dirty="0"/>
              <a:t>stories. </a:t>
            </a:r>
          </a:p>
          <a:p>
            <a:pPr marL="0" indent="0">
              <a:buNone/>
            </a:pPr>
            <a:endParaRPr lang="en-US" sz="2000" dirty="0"/>
          </a:p>
          <a:p>
            <a:r>
              <a:rPr lang="en-US" sz="2000" dirty="0"/>
              <a:t>Please see the induction letter in your child’s book bags which confirms the days and times we would like your child to attend.</a:t>
            </a:r>
          </a:p>
          <a:p>
            <a:pPr marL="0" indent="0">
              <a:buNone/>
            </a:pPr>
            <a:endParaRPr lang="en-GB" dirty="0"/>
          </a:p>
          <a:p>
            <a:pPr marL="0" indent="0">
              <a:buNone/>
            </a:pPr>
            <a:endParaRPr lang="en-GB" dirty="0"/>
          </a:p>
        </p:txBody>
      </p:sp>
      <p:pic>
        <p:nvPicPr>
          <p:cNvPr id="4" name="Content Placeholder 4">
            <a:extLst>
              <a:ext uri="{FF2B5EF4-FFF2-40B4-BE49-F238E27FC236}">
                <a16:creationId xmlns:a16="http://schemas.microsoft.com/office/drawing/2014/main" id="{1F1850F3-24A6-4270-AE42-6BA1AEEF6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rot="5400000">
            <a:off x="370256" y="198671"/>
            <a:ext cx="1435446" cy="1071915"/>
          </a:xfrm>
          <a:prstGeom prst="rect">
            <a:avLst/>
          </a:prstGeom>
        </p:spPr>
      </p:pic>
      <p:pic>
        <p:nvPicPr>
          <p:cNvPr id="5" name="Picture 44" descr="SAM_2378">
            <a:extLst>
              <a:ext uri="{FF2B5EF4-FFF2-40B4-BE49-F238E27FC236}">
                <a16:creationId xmlns:a16="http://schemas.microsoft.com/office/drawing/2014/main" id="{D6BDA65F-9038-4A83-B07B-6A791229F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38514" y="182150"/>
            <a:ext cx="1843107" cy="1381044"/>
          </a:xfrm>
          <a:prstGeom prst="rect">
            <a:avLst/>
          </a:prstGeom>
        </p:spPr>
      </p:pic>
    </p:spTree>
    <p:extLst>
      <p:ext uri="{BB962C8B-B14F-4D97-AF65-F5344CB8AC3E}">
        <p14:creationId xmlns:p14="http://schemas.microsoft.com/office/powerpoint/2010/main" val="414666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9" name="Text Box 21">
            <a:extLst>
              <a:ext uri="{FF2B5EF4-FFF2-40B4-BE49-F238E27FC236}">
                <a16:creationId xmlns:a16="http://schemas.microsoft.com/office/drawing/2014/main" id="{28035C00-C66E-407A-BC66-314A3C94745F}"/>
              </a:ext>
            </a:extLst>
          </p:cNvPr>
          <p:cNvSpPr txBox="1">
            <a:spLocks noChangeArrowheads="1"/>
          </p:cNvSpPr>
          <p:nvPr/>
        </p:nvSpPr>
        <p:spPr bwMode="auto">
          <a:xfrm>
            <a:off x="1150937" y="764704"/>
            <a:ext cx="6842125"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4800" b="1" u="sng" dirty="0">
                <a:solidFill>
                  <a:schemeClr val="tx2"/>
                </a:solidFill>
              </a:rPr>
              <a:t>Induction Day</a:t>
            </a:r>
            <a:br>
              <a:rPr lang="en-US" altLang="en-US" sz="2800" b="1" u="sng" dirty="0">
                <a:solidFill>
                  <a:schemeClr val="tx2"/>
                </a:solidFill>
              </a:rPr>
            </a:br>
            <a:br>
              <a:rPr lang="en-US" altLang="en-US" sz="2800" b="1" u="sng" dirty="0">
                <a:solidFill>
                  <a:schemeClr val="tx2"/>
                </a:solidFill>
              </a:rPr>
            </a:br>
            <a:r>
              <a:rPr lang="en-US" altLang="en-US" sz="2800" b="1" u="sng" dirty="0">
                <a:solidFill>
                  <a:schemeClr val="tx2"/>
                </a:solidFill>
              </a:rPr>
              <a:t>Monday 17</a:t>
            </a:r>
            <a:r>
              <a:rPr lang="en-US" altLang="en-US" sz="2800" b="1" u="sng" baseline="30000" dirty="0">
                <a:solidFill>
                  <a:schemeClr val="tx2"/>
                </a:solidFill>
              </a:rPr>
              <a:t>th</a:t>
            </a:r>
            <a:r>
              <a:rPr lang="en-US" altLang="en-US" sz="2800" b="1" u="sng" dirty="0">
                <a:solidFill>
                  <a:schemeClr val="tx2"/>
                </a:solidFill>
              </a:rPr>
              <a:t> July 2023</a:t>
            </a:r>
          </a:p>
          <a:p>
            <a:pPr algn="ctr" eaLnBrk="1" hangingPunct="1">
              <a:spcBef>
                <a:spcPct val="50000"/>
              </a:spcBef>
              <a:buFontTx/>
              <a:buNone/>
              <a:defRPr/>
            </a:pPr>
            <a:endParaRPr lang="en-US" altLang="en-US" sz="2800" b="1" u="sng" dirty="0">
              <a:solidFill>
                <a:schemeClr val="tx2"/>
              </a:solidFill>
              <a:highlight>
                <a:srgbClr val="FFFF00"/>
              </a:highlight>
            </a:endParaRPr>
          </a:p>
          <a:p>
            <a:pPr algn="ctr" eaLnBrk="1" hangingPunct="1">
              <a:spcBef>
                <a:spcPct val="50000"/>
              </a:spcBef>
              <a:buFontTx/>
              <a:buNone/>
              <a:defRPr/>
            </a:pPr>
            <a:r>
              <a:rPr lang="en-US" altLang="en-US" sz="2800" dirty="0">
                <a:solidFill>
                  <a:schemeClr val="tx2"/>
                </a:solidFill>
              </a:rPr>
              <a:t>Group 1 – Morning </a:t>
            </a:r>
          </a:p>
          <a:p>
            <a:pPr algn="ctr" eaLnBrk="1" hangingPunct="1">
              <a:spcBef>
                <a:spcPct val="50000"/>
              </a:spcBef>
              <a:buFontTx/>
              <a:buNone/>
              <a:defRPr/>
            </a:pPr>
            <a:r>
              <a:rPr lang="en-US" altLang="en-US" sz="2800" dirty="0">
                <a:solidFill>
                  <a:schemeClr val="tx2"/>
                </a:solidFill>
              </a:rPr>
              <a:t>  Group 2 - Afternoon</a:t>
            </a:r>
            <a:br>
              <a:rPr lang="en-US" altLang="en-US" sz="2800" dirty="0">
                <a:solidFill>
                  <a:schemeClr val="tx2"/>
                </a:solidFill>
                <a:highlight>
                  <a:srgbClr val="FFFF00"/>
                </a:highlight>
              </a:rPr>
            </a:br>
            <a:endParaRPr lang="en-US" altLang="en-US" sz="2800" dirty="0">
              <a:solidFill>
                <a:schemeClr val="tx2"/>
              </a:solidFill>
              <a:highlight>
                <a:srgbClr val="FFFF00"/>
              </a:highlight>
            </a:endParaRPr>
          </a:p>
        </p:txBody>
      </p:sp>
      <p:pic>
        <p:nvPicPr>
          <p:cNvPr id="29699" name="Picture 40" descr="intake 2011 088">
            <a:extLst>
              <a:ext uri="{FF2B5EF4-FFF2-40B4-BE49-F238E27FC236}">
                <a16:creationId xmlns:a16="http://schemas.microsoft.com/office/drawing/2014/main" id="{1003ED57-9D5B-4B29-80E0-21C28626068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rot="888170">
            <a:off x="7000875" y="722313"/>
            <a:ext cx="1676400" cy="1155700"/>
          </a:xfrm>
        </p:spPr>
      </p:pic>
      <p:pic>
        <p:nvPicPr>
          <p:cNvPr id="29700" name="Picture 44" descr="SAM_2378">
            <a:extLst>
              <a:ext uri="{FF2B5EF4-FFF2-40B4-BE49-F238E27FC236}">
                <a16:creationId xmlns:a16="http://schemas.microsoft.com/office/drawing/2014/main" id="{C58961F3-463C-4BF5-A7BD-580226E63C34}"/>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rot="20850079">
            <a:off x="6313488" y="4591050"/>
            <a:ext cx="2273300" cy="1703388"/>
          </a:xfrm>
        </p:spPr>
      </p:pic>
      <p:pic>
        <p:nvPicPr>
          <p:cNvPr id="29701" name="Content Placeholder 3">
            <a:extLst>
              <a:ext uri="{FF2B5EF4-FFF2-40B4-BE49-F238E27FC236}">
                <a16:creationId xmlns:a16="http://schemas.microsoft.com/office/drawing/2014/main" id="{90E924F5-3B31-4CB5-AAFA-4F55D1B64FFF}"/>
              </a:ext>
            </a:extLst>
          </p:cNvPr>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rot="4190703">
            <a:off x="347663" y="623888"/>
            <a:ext cx="1711325" cy="1279525"/>
          </a:xfrm>
        </p:spPr>
      </p:pic>
      <p:pic>
        <p:nvPicPr>
          <p:cNvPr id="29702" name="Content Placeholder 4">
            <a:extLst>
              <a:ext uri="{FF2B5EF4-FFF2-40B4-BE49-F238E27FC236}">
                <a16:creationId xmlns:a16="http://schemas.microsoft.com/office/drawing/2014/main" id="{A159D51A-AFEA-4454-A74D-2AEE0D3AC7F4}"/>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rot="4089923">
            <a:off x="344488" y="4568825"/>
            <a:ext cx="1830388" cy="13668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22549"/>
                                        </p:tgtEl>
                                        <p:attrNameLst>
                                          <p:attrName>style.visibility</p:attrName>
                                        </p:attrNameLst>
                                      </p:cBhvr>
                                      <p:to>
                                        <p:strVal val="visible"/>
                                      </p:to>
                                    </p:set>
                                    <p:anim calcmode="lin" valueType="num">
                                      <p:cBhvr additive="base">
                                        <p:cTn id="7" dur="500" fill="hold"/>
                                        <p:tgtEl>
                                          <p:spTgt spid="22549"/>
                                        </p:tgtEl>
                                        <p:attrNameLst>
                                          <p:attrName>ppt_x</p:attrName>
                                        </p:attrNameLst>
                                      </p:cBhvr>
                                      <p:tavLst>
                                        <p:tav tm="0">
                                          <p:val>
                                            <p:strVal val="0-#ppt_w/2"/>
                                          </p:val>
                                        </p:tav>
                                        <p:tav tm="100000">
                                          <p:val>
                                            <p:strVal val="#ppt_x"/>
                                          </p:val>
                                        </p:tav>
                                      </p:tavLst>
                                    </p:anim>
                                    <p:anim calcmode="lin" valueType="num">
                                      <p:cBhvr additive="base">
                                        <p:cTn id="8" dur="500" fill="hold"/>
                                        <p:tgtEl>
                                          <p:spTgt spid="225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C379A46-E9C6-463E-B030-5E966AD77680}"/>
              </a:ext>
            </a:extLst>
          </p:cNvPr>
          <p:cNvSpPr>
            <a:spLocks noGrp="1" noChangeArrowheads="1"/>
          </p:cNvSpPr>
          <p:nvPr>
            <p:ph type="title"/>
          </p:nvPr>
        </p:nvSpPr>
        <p:spPr/>
        <p:txBody>
          <a:bodyPr/>
          <a:lstStyle/>
          <a:p>
            <a:pPr eaLnBrk="1" hangingPunct="1"/>
            <a:r>
              <a:rPr lang="en-US" altLang="en-US" b="1" u="sng" dirty="0"/>
              <a:t>Breakfast Club</a:t>
            </a:r>
            <a:br>
              <a:rPr lang="en-US" altLang="en-US" b="1" u="sng" dirty="0"/>
            </a:br>
            <a:r>
              <a:rPr lang="en-US" altLang="en-US" sz="1400" b="1" dirty="0"/>
              <a:t>Runs from 7.45am and we offer toast and cereal for breakfast.</a:t>
            </a:r>
            <a:br>
              <a:rPr lang="en-US" altLang="en-US" sz="1400" b="1" dirty="0"/>
            </a:br>
            <a:r>
              <a:rPr lang="en-US" altLang="en-US" sz="1400" b="1" dirty="0"/>
              <a:t> Please ask at the office for more information and about how to book.</a:t>
            </a:r>
            <a:endParaRPr lang="en-US" altLang="en-US" b="1" dirty="0"/>
          </a:p>
        </p:txBody>
      </p:sp>
      <p:pic>
        <p:nvPicPr>
          <p:cNvPr id="6147" name="Picture 24" descr="new parents eve 012">
            <a:extLst>
              <a:ext uri="{FF2B5EF4-FFF2-40B4-BE49-F238E27FC236}">
                <a16:creationId xmlns:a16="http://schemas.microsoft.com/office/drawing/2014/main" id="{40E08470-46A4-4642-A50A-04F833849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3324225"/>
            <a:ext cx="29591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5" descr="breakfast club 12 003">
            <a:extLst>
              <a:ext uri="{FF2B5EF4-FFF2-40B4-BE49-F238E27FC236}">
                <a16:creationId xmlns:a16="http://schemas.microsoft.com/office/drawing/2014/main" id="{B567CF23-584E-4B9E-8747-5E1D32DDE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381125"/>
            <a:ext cx="35274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6" descr="breakfast club 12 001">
            <a:extLst>
              <a:ext uri="{FF2B5EF4-FFF2-40B4-BE49-F238E27FC236}">
                <a16:creationId xmlns:a16="http://schemas.microsoft.com/office/drawing/2014/main" id="{5DDD4888-7302-43E1-901E-EF8B8CAD4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365625"/>
            <a:ext cx="267811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7" descr="breakfast club 12 004">
            <a:extLst>
              <a:ext uri="{FF2B5EF4-FFF2-40B4-BE49-F238E27FC236}">
                <a16:creationId xmlns:a16="http://schemas.microsoft.com/office/drawing/2014/main" id="{A0730A4E-8959-4F94-B70F-6C0096EAA0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075" y="1427163"/>
            <a:ext cx="24495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554">
            <a:extLst>
              <a:ext uri="{FF2B5EF4-FFF2-40B4-BE49-F238E27FC236}">
                <a16:creationId xmlns:a16="http://schemas.microsoft.com/office/drawing/2014/main" id="{8C70A0F5-F347-4FEF-A4C3-AD9E7BF7EFF9}"/>
              </a:ext>
            </a:extLst>
          </p:cNvPr>
          <p:cNvSpPr txBox="1">
            <a:spLocks noChangeArrowheads="1"/>
          </p:cNvSpPr>
          <p:nvPr/>
        </p:nvSpPr>
        <p:spPr bwMode="auto">
          <a:xfrm>
            <a:off x="315913" y="188913"/>
            <a:ext cx="8648575"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b="1" u="sng" dirty="0">
                <a:latin typeface="Comic Sans MS" panose="030F0702030302020204" pitchFamily="66" charset="0"/>
              </a:rPr>
              <a:t>FINSTALL FIRST SCHOOL</a:t>
            </a:r>
          </a:p>
          <a:p>
            <a:pPr algn="ctr" eaLnBrk="1" hangingPunct="1">
              <a:spcBef>
                <a:spcPct val="50000"/>
              </a:spcBef>
              <a:buFontTx/>
              <a:buNone/>
            </a:pPr>
            <a:endParaRPr lang="en-GB" altLang="en-US" sz="1800" b="1" u="sng" dirty="0">
              <a:latin typeface="Comic Sans MS" panose="030F0702030302020204" pitchFamily="66" charset="0"/>
            </a:endParaRPr>
          </a:p>
          <a:p>
            <a:pPr algn="ctr" eaLnBrk="1" hangingPunct="1">
              <a:spcBef>
                <a:spcPct val="50000"/>
              </a:spcBef>
              <a:buFontTx/>
              <a:buNone/>
            </a:pPr>
            <a:r>
              <a:rPr lang="en-GB" altLang="en-US" sz="1800" b="1" u="sng" dirty="0">
                <a:latin typeface="Comic Sans MS" panose="030F0702030302020204" pitchFamily="66" charset="0"/>
              </a:rPr>
              <a:t>THE INDUCTION PROCESS</a:t>
            </a:r>
            <a:r>
              <a:rPr lang="en-GB" altLang="en-US" sz="1800" dirty="0"/>
              <a:t> </a:t>
            </a:r>
          </a:p>
          <a:p>
            <a:pPr algn="ctr" eaLnBrk="1" hangingPunct="1">
              <a:spcBef>
                <a:spcPct val="50000"/>
              </a:spcBef>
              <a:buFontTx/>
              <a:buNone/>
            </a:pPr>
            <a:endParaRPr lang="en-GB" altLang="en-US" sz="1800" dirty="0"/>
          </a:p>
          <a:p>
            <a:pPr algn="ctr" eaLnBrk="1" hangingPunct="1">
              <a:spcBef>
                <a:spcPct val="50000"/>
              </a:spcBef>
              <a:buFontTx/>
              <a:buNone/>
            </a:pPr>
            <a:r>
              <a:rPr lang="en-GB" altLang="en-US" sz="1800" dirty="0"/>
              <a:t>Your child will initially start in September with a 4-day induction process. This allows your child to have a really worthwhile settling-in period, the chance to make some strong friendships, learn the rules and routines and allow the Reception team to learn what your child can do and where to go next.</a:t>
            </a:r>
          </a:p>
          <a:p>
            <a:pPr algn="ctr" eaLnBrk="1" hangingPunct="1">
              <a:spcBef>
                <a:spcPct val="50000"/>
              </a:spcBef>
              <a:buFontTx/>
              <a:buNone/>
            </a:pPr>
            <a:endParaRPr lang="en-GB" altLang="en-US" sz="1800" b="1" u="sng" dirty="0"/>
          </a:p>
          <a:p>
            <a:pPr algn="ctr" eaLnBrk="1" hangingPunct="1">
              <a:spcBef>
                <a:spcPct val="50000"/>
              </a:spcBef>
              <a:buFontTx/>
              <a:buNone/>
            </a:pPr>
            <a:r>
              <a:rPr lang="en-GB" altLang="en-US" sz="1800" dirty="0"/>
              <a:t>They will be split into two induction groups: </a:t>
            </a:r>
            <a:r>
              <a:rPr lang="en-GB" altLang="en-US" sz="1800" b="1" dirty="0"/>
              <a:t>Group 1 and Group 2.</a:t>
            </a:r>
          </a:p>
          <a:p>
            <a:pPr eaLnBrk="1" hangingPunct="1">
              <a:spcBef>
                <a:spcPct val="50000"/>
              </a:spcBef>
              <a:buFontTx/>
              <a:buNone/>
            </a:pPr>
            <a:r>
              <a:rPr lang="en-GB" altLang="en-US" sz="1800" b="1" dirty="0"/>
              <a:t>                           Group 1 				         Group 2 </a:t>
            </a:r>
          </a:p>
          <a:p>
            <a:pPr algn="ctr" eaLnBrk="1" hangingPunct="1">
              <a:spcBef>
                <a:spcPct val="50000"/>
              </a:spcBef>
              <a:buFontTx/>
              <a:buNone/>
            </a:pPr>
            <a:endParaRPr lang="en-GB" altLang="en-US" sz="1800" b="1" dirty="0"/>
          </a:p>
          <a:p>
            <a:pPr algn="ctr" eaLnBrk="1" hangingPunct="1">
              <a:spcBef>
                <a:spcPct val="50000"/>
              </a:spcBef>
              <a:buFontTx/>
              <a:buNone/>
            </a:pPr>
            <a:endParaRPr lang="en-GB" altLang="en-US" sz="1800" b="1" dirty="0"/>
          </a:p>
          <a:p>
            <a:pPr algn="ctr" eaLnBrk="1" hangingPunct="1">
              <a:spcBef>
                <a:spcPct val="50000"/>
              </a:spcBef>
              <a:buFontTx/>
              <a:buNone/>
            </a:pPr>
            <a:endParaRPr lang="en-GB" altLang="en-US" sz="1800" b="1" dirty="0"/>
          </a:p>
          <a:p>
            <a:pPr algn="ctr" eaLnBrk="1" hangingPunct="1">
              <a:spcBef>
                <a:spcPct val="50000"/>
              </a:spcBef>
              <a:buFontTx/>
              <a:buNone/>
            </a:pPr>
            <a:endParaRPr lang="en-GB" altLang="en-US" sz="1800" b="1" dirty="0"/>
          </a:p>
          <a:p>
            <a:pPr algn="ctr" eaLnBrk="1" hangingPunct="1">
              <a:spcBef>
                <a:spcPct val="50000"/>
              </a:spcBef>
              <a:buFontTx/>
              <a:buNone/>
            </a:pPr>
            <a:endParaRPr lang="en-GB" altLang="en-US" sz="1800" b="1" dirty="0"/>
          </a:p>
          <a:p>
            <a:pPr algn="ctr" eaLnBrk="1" hangingPunct="1">
              <a:spcBef>
                <a:spcPct val="50000"/>
              </a:spcBef>
              <a:buFontTx/>
              <a:buNone/>
            </a:pPr>
            <a:endParaRPr lang="en-GB" altLang="en-US" sz="1800" b="1" dirty="0"/>
          </a:p>
        </p:txBody>
      </p:sp>
      <p:pic>
        <p:nvPicPr>
          <p:cNvPr id="4" name="Picture 3">
            <a:extLst>
              <a:ext uri="{FF2B5EF4-FFF2-40B4-BE49-F238E27FC236}">
                <a16:creationId xmlns:a16="http://schemas.microsoft.com/office/drawing/2014/main" id="{A6005F32-4006-4DFB-B811-F41F4372FFF9}"/>
              </a:ext>
            </a:extLst>
          </p:cNvPr>
          <p:cNvPicPr>
            <a:picLocks noChangeAspect="1"/>
          </p:cNvPicPr>
          <p:nvPr/>
        </p:nvPicPr>
        <p:blipFill>
          <a:blip r:embed="rId3"/>
          <a:stretch>
            <a:fillRect/>
          </a:stretch>
        </p:blipFill>
        <p:spPr>
          <a:xfrm>
            <a:off x="467544" y="4437112"/>
            <a:ext cx="3798137" cy="1511939"/>
          </a:xfrm>
          <a:prstGeom prst="rect">
            <a:avLst/>
          </a:prstGeom>
        </p:spPr>
      </p:pic>
      <p:pic>
        <p:nvPicPr>
          <p:cNvPr id="5" name="Picture 4">
            <a:extLst>
              <a:ext uri="{FF2B5EF4-FFF2-40B4-BE49-F238E27FC236}">
                <a16:creationId xmlns:a16="http://schemas.microsoft.com/office/drawing/2014/main" id="{20F3307D-29F3-43FC-A3DE-EC7A6F1E6C35}"/>
              </a:ext>
            </a:extLst>
          </p:cNvPr>
          <p:cNvPicPr>
            <a:picLocks noChangeAspect="1"/>
          </p:cNvPicPr>
          <p:nvPr/>
        </p:nvPicPr>
        <p:blipFill>
          <a:blip r:embed="rId4"/>
          <a:stretch>
            <a:fillRect/>
          </a:stretch>
        </p:blipFill>
        <p:spPr>
          <a:xfrm>
            <a:off x="5076056" y="4485884"/>
            <a:ext cx="3493311" cy="14631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CF99628-2F78-4561-BF9B-7F2A961832E9}"/>
              </a:ext>
            </a:extLst>
          </p:cNvPr>
          <p:cNvSpPr>
            <a:spLocks noGrp="1" noChangeArrowheads="1"/>
          </p:cNvSpPr>
          <p:nvPr>
            <p:ph type="title"/>
          </p:nvPr>
        </p:nvSpPr>
        <p:spPr/>
        <p:txBody>
          <a:bodyPr/>
          <a:lstStyle/>
          <a:p>
            <a:pPr eaLnBrk="1" hangingPunct="1"/>
            <a:r>
              <a:rPr lang="en-US" altLang="en-US" b="1" u="sng"/>
              <a:t>Your Pack</a:t>
            </a:r>
          </a:p>
        </p:txBody>
      </p:sp>
      <p:sp>
        <p:nvSpPr>
          <p:cNvPr id="33795" name="Rectangle 3">
            <a:extLst>
              <a:ext uri="{FF2B5EF4-FFF2-40B4-BE49-F238E27FC236}">
                <a16:creationId xmlns:a16="http://schemas.microsoft.com/office/drawing/2014/main" id="{3CE89286-BC2F-452B-9DC2-AF510C40C751}"/>
              </a:ext>
            </a:extLst>
          </p:cNvPr>
          <p:cNvSpPr>
            <a:spLocks noGrp="1" noChangeArrowheads="1"/>
          </p:cNvSpPr>
          <p:nvPr>
            <p:ph type="body" idx="1"/>
          </p:nvPr>
        </p:nvSpPr>
        <p:spPr>
          <a:xfrm>
            <a:off x="250825" y="1341438"/>
            <a:ext cx="8713788" cy="5400675"/>
          </a:xfrm>
        </p:spPr>
        <p:txBody>
          <a:bodyPr/>
          <a:lstStyle/>
          <a:p>
            <a:pPr algn="ctr" eaLnBrk="1" hangingPunct="1">
              <a:buFontTx/>
              <a:buNone/>
            </a:pPr>
            <a:r>
              <a:rPr lang="en-US" altLang="en-US" dirty="0"/>
              <a:t>Please take the time to read through the information that we have provided inside your child’s bookbag.</a:t>
            </a:r>
          </a:p>
          <a:p>
            <a:pPr algn="ctr" eaLnBrk="1" hangingPunct="1">
              <a:buFontTx/>
              <a:buNone/>
            </a:pPr>
            <a:endParaRPr lang="en-US" altLang="en-US" dirty="0"/>
          </a:p>
          <a:p>
            <a:pPr algn="ctr" eaLnBrk="1" hangingPunct="1">
              <a:buFontTx/>
              <a:buNone/>
            </a:pPr>
            <a:r>
              <a:rPr lang="en-US" altLang="en-US" dirty="0"/>
              <a:t>Please return the relevant forms to the school office as soon as possible.</a:t>
            </a:r>
          </a:p>
          <a:p>
            <a:pPr algn="ctr" eaLnBrk="1" hangingPunct="1">
              <a:buFontTx/>
              <a:buNone/>
            </a:pPr>
            <a:r>
              <a:rPr lang="en-US" altLang="en-US" dirty="0">
                <a:highlight>
                  <a:srgbClr val="FFFF00"/>
                </a:highlight>
              </a:rPr>
              <a:t>Please make sure that the office staff have seen your child’s birth certificate this evening.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06EEEDA6-7B75-460E-A8FE-12E74A4F6422}"/>
              </a:ext>
            </a:extLst>
          </p:cNvPr>
          <p:cNvSpPr txBox="1">
            <a:spLocks noChangeArrowheads="1"/>
          </p:cNvSpPr>
          <p:nvPr/>
        </p:nvSpPr>
        <p:spPr bwMode="auto">
          <a:xfrm>
            <a:off x="539750" y="6021388"/>
            <a:ext cx="7920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b="1">
                <a:latin typeface="Comic Sans MS" panose="030F0702030302020204" pitchFamily="66" charset="0"/>
              </a:rPr>
              <a:t>www.finstallfirst.co.uk</a:t>
            </a:r>
          </a:p>
        </p:txBody>
      </p:sp>
      <p:pic>
        <p:nvPicPr>
          <p:cNvPr id="35843" name="Picture 2">
            <a:extLst>
              <a:ext uri="{FF2B5EF4-FFF2-40B4-BE49-F238E27FC236}">
                <a16:creationId xmlns:a16="http://schemas.microsoft.com/office/drawing/2014/main" id="{8FB43DE6-49A1-496C-9305-08DB671853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476250"/>
            <a:ext cx="79819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1">
            <a:extLst>
              <a:ext uri="{FF2B5EF4-FFF2-40B4-BE49-F238E27FC236}">
                <a16:creationId xmlns:a16="http://schemas.microsoft.com/office/drawing/2014/main" id="{5B2CB1D1-266F-45C4-BCD0-8119A771A915}"/>
              </a:ext>
            </a:extLst>
          </p:cNvPr>
          <p:cNvSpPr txBox="1">
            <a:spLocks noChangeArrowheads="1"/>
          </p:cNvSpPr>
          <p:nvPr/>
        </p:nvSpPr>
        <p:spPr bwMode="auto">
          <a:xfrm>
            <a:off x="1042988" y="5516563"/>
            <a:ext cx="552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You can find this PowerPoint on the Finstall website.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A554D1-F430-4A78-A82C-B6FD22DC77F4}"/>
              </a:ext>
            </a:extLst>
          </p:cNvPr>
          <p:cNvSpPr>
            <a:spLocks noGrp="1" noChangeArrowheads="1"/>
          </p:cNvSpPr>
          <p:nvPr>
            <p:ph type="title"/>
          </p:nvPr>
        </p:nvSpPr>
        <p:spPr/>
        <p:txBody>
          <a:bodyPr/>
          <a:lstStyle/>
          <a:p>
            <a:pPr eaLnBrk="1" hangingPunct="1"/>
            <a:r>
              <a:rPr lang="en-US" altLang="en-US" b="1" u="sng" dirty="0"/>
              <a:t>School and routines</a:t>
            </a:r>
          </a:p>
        </p:txBody>
      </p:sp>
      <p:sp>
        <p:nvSpPr>
          <p:cNvPr id="3075" name="Rectangle 3">
            <a:extLst>
              <a:ext uri="{FF2B5EF4-FFF2-40B4-BE49-F238E27FC236}">
                <a16:creationId xmlns:a16="http://schemas.microsoft.com/office/drawing/2014/main" id="{78517020-AC7A-430F-93E6-9DD948082AD4}"/>
              </a:ext>
            </a:extLst>
          </p:cNvPr>
          <p:cNvSpPr>
            <a:spLocks noGrp="1" noChangeArrowheads="1"/>
          </p:cNvSpPr>
          <p:nvPr>
            <p:ph type="body" idx="1"/>
          </p:nvPr>
        </p:nvSpPr>
        <p:spPr>
          <a:xfrm>
            <a:off x="179388" y="1196975"/>
            <a:ext cx="8785225" cy="4968875"/>
          </a:xfrm>
        </p:spPr>
        <p:txBody>
          <a:bodyPr/>
          <a:lstStyle/>
          <a:p>
            <a:pPr eaLnBrk="1" hangingPunct="1">
              <a:buFontTx/>
              <a:buNone/>
            </a:pPr>
            <a:endParaRPr lang="en-US" altLang="en-US" sz="2000" b="1" u="sng" dirty="0">
              <a:latin typeface="Comic Sans MS" panose="030F0702030302020204" pitchFamily="66" charset="0"/>
            </a:endParaRPr>
          </a:p>
          <a:p>
            <a:pPr eaLnBrk="1" hangingPunct="1">
              <a:buFontTx/>
              <a:buNone/>
            </a:pPr>
            <a:r>
              <a:rPr lang="en-US" altLang="en-US" sz="2000" b="1" u="sng" dirty="0">
                <a:latin typeface="Comic Sans MS" panose="030F0702030302020204" pitchFamily="66" charset="0"/>
              </a:rPr>
              <a:t>Morning bell</a:t>
            </a:r>
            <a:r>
              <a:rPr lang="en-US" altLang="en-US" sz="2000" dirty="0">
                <a:latin typeface="Comic Sans MS" panose="030F0702030302020204" pitchFamily="66" charset="0"/>
              </a:rPr>
              <a:t> = 8.50am – 9.00am - Children will enter the Reception classrooms as independently as possible. </a:t>
            </a:r>
            <a:r>
              <a:rPr lang="en-US" altLang="en-US" sz="2000" b="1" dirty="0">
                <a:latin typeface="Comic Sans MS" panose="030F0702030302020204" pitchFamily="66" charset="0"/>
              </a:rPr>
              <a:t>Please allow your child to come in on their own.</a:t>
            </a:r>
          </a:p>
          <a:p>
            <a:pPr eaLnBrk="1" hangingPunct="1">
              <a:buFontTx/>
              <a:buNone/>
            </a:pPr>
            <a:r>
              <a:rPr lang="en-US" altLang="en-US" sz="2000" b="1" u="sng" dirty="0">
                <a:latin typeface="Comic Sans MS" panose="030F0702030302020204" pitchFamily="66" charset="0"/>
              </a:rPr>
              <a:t>Snacks</a:t>
            </a:r>
            <a:r>
              <a:rPr lang="en-US" altLang="en-US" sz="2000" dirty="0">
                <a:latin typeface="Comic Sans MS" panose="030F0702030302020204" pitchFamily="66" charset="0"/>
              </a:rPr>
              <a:t> =  Children have access to fruit throughout the morning at the Snack Bar.</a:t>
            </a:r>
          </a:p>
          <a:p>
            <a:pPr eaLnBrk="1" hangingPunct="1">
              <a:buFontTx/>
              <a:buNone/>
            </a:pPr>
            <a:r>
              <a:rPr lang="en-US" altLang="en-US" sz="2000" dirty="0">
                <a:latin typeface="Comic Sans MS" panose="030F0702030302020204" pitchFamily="66" charset="0"/>
              </a:rPr>
              <a:t>	They have a second snack and access to milk in the afternoon.</a:t>
            </a:r>
          </a:p>
          <a:p>
            <a:pPr eaLnBrk="1" hangingPunct="1">
              <a:buFontTx/>
              <a:buNone/>
            </a:pPr>
            <a:r>
              <a:rPr lang="en-US" altLang="en-US" sz="2000" b="1" u="sng" dirty="0">
                <a:latin typeface="Comic Sans MS" panose="030F0702030302020204" pitchFamily="66" charset="0"/>
              </a:rPr>
              <a:t>Lunch</a:t>
            </a:r>
            <a:r>
              <a:rPr lang="en-US" altLang="en-US" sz="2000" dirty="0">
                <a:latin typeface="Comic Sans MS" panose="030F0702030302020204" pitchFamily="66" charset="0"/>
              </a:rPr>
              <a:t>= 11.50am – Hot meals or sandwiches. Children are always closely monitored by lunch time supervisors. We will let you know if your child has not eaten much at lunch time.</a:t>
            </a:r>
          </a:p>
          <a:p>
            <a:pPr eaLnBrk="1" hangingPunct="1">
              <a:buFontTx/>
              <a:buNone/>
            </a:pPr>
            <a:r>
              <a:rPr lang="en-US" altLang="en-US" sz="2000" b="1" u="sng" dirty="0">
                <a:latin typeface="Comic Sans MS" panose="030F0702030302020204" pitchFamily="66" charset="0"/>
              </a:rPr>
              <a:t>Home time</a:t>
            </a:r>
            <a:r>
              <a:rPr lang="en-US" altLang="en-US" sz="2000" dirty="0">
                <a:latin typeface="Comic Sans MS" panose="030F0702030302020204" pitchFamily="66" charset="0"/>
              </a:rPr>
              <a:t>= 3.15pm – Children must be collected at the doors by the appropriate adult. If your child is being collected by someone different, it must be written in the communication book and passed on to the teachers.</a:t>
            </a:r>
          </a:p>
          <a:p>
            <a:pPr eaLnBrk="1" hangingPunct="1">
              <a:buFontTx/>
              <a:buNone/>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slide(fromBottom)">
                                      <p:cBhvr>
                                        <p:cTn id="7" dur="500"/>
                                        <p:tgtEl>
                                          <p:spTgt spid="3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slide(fromBottom)">
                                      <p:cBhvr>
                                        <p:cTn id="12" dur="500"/>
                                        <p:tgtEl>
                                          <p:spTgt spid="30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slide(fromBottom)">
                                      <p:cBhvr>
                                        <p:cTn id="17" dur="500"/>
                                        <p:tgtEl>
                                          <p:spTgt spid="30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slide(fromBottom)">
                                      <p:cBhvr>
                                        <p:cTn id="22" dur="500"/>
                                        <p:tgtEl>
                                          <p:spTgt spid="30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slide(fromBottom)">
                                      <p:cBhvr>
                                        <p:cTn id="27"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6AC38-A780-4A51-84A5-257EEDA1E96C}"/>
              </a:ext>
            </a:extLst>
          </p:cNvPr>
          <p:cNvSpPr/>
          <p:nvPr/>
        </p:nvSpPr>
        <p:spPr>
          <a:xfrm>
            <a:off x="683568" y="428625"/>
            <a:ext cx="8064500" cy="5632311"/>
          </a:xfrm>
          <a:prstGeom prst="rect">
            <a:avLst/>
          </a:prstGeom>
        </p:spPr>
        <p:txBody>
          <a:bodyPr>
            <a:spAutoFit/>
          </a:bodyPr>
          <a:lstStyle/>
          <a:p>
            <a:pPr marL="457200" indent="-457200">
              <a:buFont typeface="Arial" panose="020B0604020202020204" pitchFamily="34" charset="0"/>
              <a:buChar char="•"/>
              <a:defRPr/>
            </a:pPr>
            <a:r>
              <a:rPr lang="en-US" altLang="en-US" sz="3200" dirty="0">
                <a:latin typeface="Comic Sans MS" panose="030F0702030302020204" pitchFamily="66" charset="0"/>
              </a:rPr>
              <a:t>Morning snacks</a:t>
            </a:r>
          </a:p>
          <a:p>
            <a:pPr>
              <a:defRPr/>
            </a:pPr>
            <a:r>
              <a:rPr lang="en-US" altLang="en-US" sz="2400" dirty="0">
                <a:latin typeface="Comic Sans MS" panose="030F0702030302020204" pitchFamily="66" charset="0"/>
              </a:rPr>
              <a:t>Please put it in the children’s book bags – it must be an actual </a:t>
            </a:r>
            <a:r>
              <a:rPr lang="en-US" altLang="en-US" sz="2400" dirty="0" err="1">
                <a:latin typeface="Comic Sans MS" panose="030F0702030302020204" pitchFamily="66" charset="0"/>
              </a:rPr>
              <a:t>recognisable</a:t>
            </a:r>
            <a:r>
              <a:rPr lang="en-US" altLang="en-US" sz="2400" dirty="0">
                <a:latin typeface="Comic Sans MS" panose="030F0702030302020204" pitchFamily="66" charset="0"/>
              </a:rPr>
              <a:t> piece of fruit / vegetable, not packets e.g. Yoyos, yoghurt raisins, cereal bars, etc.</a:t>
            </a:r>
          </a:p>
          <a:p>
            <a:pPr algn="just">
              <a:defRPr/>
            </a:pPr>
            <a:endParaRPr lang="en-US" altLang="en-US" sz="3200" dirty="0">
              <a:latin typeface="Comic Sans MS" panose="030F0702030302020204" pitchFamily="66" charset="0"/>
            </a:endParaRPr>
          </a:p>
          <a:p>
            <a:pPr marL="457200" indent="-457200" algn="just">
              <a:buFont typeface="Arial" panose="020B0604020202020204" pitchFamily="34" charset="0"/>
              <a:buChar char="•"/>
              <a:defRPr/>
            </a:pPr>
            <a:r>
              <a:rPr lang="en-US" altLang="en-US" sz="3200" dirty="0">
                <a:latin typeface="Comic Sans MS" panose="030F0702030302020204" pitchFamily="66" charset="0"/>
              </a:rPr>
              <a:t>Afternoon snacks</a:t>
            </a:r>
          </a:p>
          <a:p>
            <a:pPr>
              <a:defRPr/>
            </a:pPr>
            <a:r>
              <a:rPr lang="en-US" altLang="en-US" sz="2400" dirty="0">
                <a:latin typeface="Comic Sans MS" panose="030F0702030302020204" pitchFamily="66" charset="0"/>
              </a:rPr>
              <a:t>You may want to provide your child with a second piece of fruit/vegetable, or they can choose from our selection of fresh fruit.</a:t>
            </a:r>
          </a:p>
          <a:p>
            <a:pPr>
              <a:defRPr/>
            </a:pPr>
            <a:endParaRPr lang="en-US" altLang="en-US" sz="2400" dirty="0">
              <a:latin typeface="Comic Sans MS" panose="030F0702030302020204" pitchFamily="66" charset="0"/>
            </a:endParaRPr>
          </a:p>
          <a:p>
            <a:pPr>
              <a:defRPr/>
            </a:pPr>
            <a:r>
              <a:rPr lang="en-US" altLang="en-US" sz="2400" dirty="0">
                <a:latin typeface="Comic Sans MS" panose="030F0702030302020204" pitchFamily="66" charset="0"/>
              </a:rPr>
              <a:t>Water bottles - Please do not put them in book bags, they can leak onto the school books.</a:t>
            </a:r>
          </a:p>
          <a:p>
            <a:pPr>
              <a:defRPr/>
            </a:pPr>
            <a:r>
              <a:rPr lang="en-GB" altLang="en-US" sz="2400" dirty="0">
                <a:latin typeface="Comic Sans MS" panose="030F0702030302020204" pitchFamily="66" charset="0"/>
              </a:rPr>
              <a:t>Please make sure they are easily accessible to the children and are clearly named.</a:t>
            </a:r>
            <a:endParaRPr lang="en-US" altLang="en-US" sz="2400" dirty="0">
              <a:latin typeface="Comic Sans MS" panose="030F0702030302020204" pitchFamily="66" charset="0"/>
            </a:endParaRPr>
          </a:p>
        </p:txBody>
      </p:sp>
      <p:pic>
        <p:nvPicPr>
          <p:cNvPr id="10243" name="Picture 4" descr="MCj04368950000[1]">
            <a:extLst>
              <a:ext uri="{FF2B5EF4-FFF2-40B4-BE49-F238E27FC236}">
                <a16:creationId xmlns:a16="http://schemas.microsoft.com/office/drawing/2014/main" id="{C62F63F7-8CB1-480C-B30F-9E2F9CA87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412776"/>
            <a:ext cx="5937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59CDE9-71C5-4403-A39B-D253771DD320}"/>
              </a:ext>
            </a:extLst>
          </p:cNvPr>
          <p:cNvSpPr/>
          <p:nvPr/>
        </p:nvSpPr>
        <p:spPr>
          <a:xfrm>
            <a:off x="323850" y="549275"/>
            <a:ext cx="8640763" cy="6771084"/>
          </a:xfrm>
          <a:prstGeom prst="rect">
            <a:avLst/>
          </a:prstGeom>
        </p:spPr>
        <p:txBody>
          <a:bodyPr>
            <a:spAutoFit/>
          </a:bodyPr>
          <a:lstStyle/>
          <a:p>
            <a:pPr>
              <a:defRPr/>
            </a:pPr>
            <a:r>
              <a:rPr lang="en-GB" altLang="en-US" b="1" u="sng" dirty="0">
                <a:latin typeface="+mj-lt"/>
              </a:rPr>
              <a:t>PE / Games</a:t>
            </a:r>
            <a:r>
              <a:rPr lang="en-GB" altLang="en-US" dirty="0">
                <a:latin typeface="+mj-lt"/>
              </a:rPr>
              <a:t> – </a:t>
            </a:r>
            <a:r>
              <a:rPr lang="en-GB" b="1" dirty="0"/>
              <a:t>When is PE and what does my child need? </a:t>
            </a:r>
            <a:endParaRPr lang="en-GB" dirty="0"/>
          </a:p>
          <a:p>
            <a:pPr>
              <a:defRPr/>
            </a:pPr>
            <a:r>
              <a:rPr lang="en-GB" sz="1600" b="1" dirty="0"/>
              <a:t> </a:t>
            </a:r>
            <a:endParaRPr lang="en-GB" sz="1600" dirty="0"/>
          </a:p>
          <a:p>
            <a:pPr>
              <a:defRPr/>
            </a:pPr>
            <a:r>
              <a:rPr lang="en-GB" sz="1600" b="1" dirty="0"/>
              <a:t>Indoor PE</a:t>
            </a:r>
            <a:endParaRPr lang="en-GB" sz="1600" dirty="0"/>
          </a:p>
          <a:p>
            <a:pPr>
              <a:defRPr/>
            </a:pPr>
            <a:r>
              <a:rPr lang="en-GB" sz="1600" dirty="0"/>
              <a:t>Rabbits:</a:t>
            </a:r>
            <a:r>
              <a:rPr lang="en-GB" sz="1600" b="1" dirty="0"/>
              <a:t> </a:t>
            </a:r>
            <a:r>
              <a:rPr lang="en-GB" sz="1600" dirty="0"/>
              <a:t>Monday</a:t>
            </a:r>
          </a:p>
          <a:p>
            <a:pPr>
              <a:defRPr/>
            </a:pPr>
            <a:r>
              <a:rPr lang="en-GB" sz="1600" dirty="0"/>
              <a:t>Hedgehogs: Tuesday</a:t>
            </a:r>
          </a:p>
          <a:p>
            <a:pPr>
              <a:defRPr/>
            </a:pPr>
            <a:r>
              <a:rPr lang="en-GB" sz="1600" dirty="0"/>
              <a:t> </a:t>
            </a:r>
          </a:p>
          <a:p>
            <a:pPr>
              <a:defRPr/>
            </a:pPr>
            <a:r>
              <a:rPr lang="en-GB" sz="1600" b="1" dirty="0"/>
              <a:t>Indoor PE kit</a:t>
            </a:r>
          </a:p>
          <a:p>
            <a:pPr>
              <a:defRPr/>
            </a:pPr>
            <a:r>
              <a:rPr lang="en-GB" sz="1600" dirty="0"/>
              <a:t>Please can children come to school wearing their PE kit on the day of indoor PE.</a:t>
            </a:r>
          </a:p>
          <a:p>
            <a:pPr>
              <a:defRPr/>
            </a:pPr>
            <a:r>
              <a:rPr lang="en-GB" sz="1600" dirty="0"/>
              <a:t>*White t-shirt </a:t>
            </a:r>
          </a:p>
          <a:p>
            <a:pPr>
              <a:defRPr/>
            </a:pPr>
            <a:r>
              <a:rPr lang="en-GB" sz="1600" dirty="0"/>
              <a:t>*Green shorts </a:t>
            </a:r>
          </a:p>
          <a:p>
            <a:pPr>
              <a:defRPr/>
            </a:pPr>
            <a:r>
              <a:rPr lang="en-GB" sz="1600" dirty="0"/>
              <a:t>*Navy sweat shirt and jogging bottoms in the winter</a:t>
            </a:r>
          </a:p>
          <a:p>
            <a:pPr>
              <a:defRPr/>
            </a:pPr>
            <a:r>
              <a:rPr lang="en-GB" sz="1600" dirty="0"/>
              <a:t>*Trainers  </a:t>
            </a:r>
          </a:p>
          <a:p>
            <a:pPr>
              <a:defRPr/>
            </a:pPr>
            <a:r>
              <a:rPr lang="en-GB" sz="1600" dirty="0"/>
              <a:t>They will need to have a pair of plimsolls kept in a bag in School.</a:t>
            </a:r>
          </a:p>
          <a:p>
            <a:pPr>
              <a:defRPr/>
            </a:pPr>
            <a:r>
              <a:rPr lang="en-GB" sz="1600" dirty="0"/>
              <a:t> </a:t>
            </a:r>
          </a:p>
          <a:p>
            <a:pPr>
              <a:defRPr/>
            </a:pPr>
            <a:r>
              <a:rPr lang="en-GB" sz="1600" b="1" dirty="0"/>
              <a:t>Outdoor Games </a:t>
            </a:r>
            <a:endParaRPr lang="en-GB" sz="1600" dirty="0"/>
          </a:p>
          <a:p>
            <a:pPr>
              <a:defRPr/>
            </a:pPr>
            <a:r>
              <a:rPr lang="en-GB" sz="1600" dirty="0"/>
              <a:t>Rabbits and Hedgehogs: Thursday </a:t>
            </a:r>
          </a:p>
          <a:p>
            <a:pPr>
              <a:defRPr/>
            </a:pPr>
            <a:r>
              <a:rPr lang="en-GB" sz="1600" dirty="0"/>
              <a:t> </a:t>
            </a:r>
          </a:p>
          <a:p>
            <a:pPr>
              <a:defRPr/>
            </a:pPr>
            <a:r>
              <a:rPr lang="en-GB" sz="1600" dirty="0"/>
              <a:t>Please can children come to school wearing their tracksuit and</a:t>
            </a:r>
          </a:p>
          <a:p>
            <a:pPr>
              <a:defRPr/>
            </a:pPr>
            <a:r>
              <a:rPr lang="en-GB" sz="1600" dirty="0"/>
              <a:t>trainers on Thursdays. </a:t>
            </a:r>
          </a:p>
          <a:p>
            <a:pPr>
              <a:defRPr/>
            </a:pPr>
            <a:r>
              <a:rPr lang="en-GB" sz="1600" dirty="0"/>
              <a:t>*White t-shirt  </a:t>
            </a:r>
          </a:p>
          <a:p>
            <a:pPr>
              <a:defRPr/>
            </a:pPr>
            <a:r>
              <a:rPr lang="en-GB" sz="1600" dirty="0"/>
              <a:t>*Navy sweat shirt </a:t>
            </a:r>
          </a:p>
          <a:p>
            <a:pPr>
              <a:defRPr/>
            </a:pPr>
            <a:r>
              <a:rPr lang="en-GB" sz="1600" dirty="0"/>
              <a:t>*Navy jogging bottoms </a:t>
            </a:r>
          </a:p>
          <a:p>
            <a:pPr>
              <a:defRPr/>
            </a:pPr>
            <a:r>
              <a:rPr lang="en-GB" sz="1600" dirty="0"/>
              <a:t>*Trainers </a:t>
            </a:r>
          </a:p>
          <a:p>
            <a:pPr>
              <a:defRPr/>
            </a:pPr>
            <a:r>
              <a:rPr lang="en-GB" sz="1600" dirty="0"/>
              <a:t>*Shorts in the summer</a:t>
            </a:r>
            <a:endParaRPr lang="en-GB" dirty="0"/>
          </a:p>
          <a:p>
            <a:pPr algn="ctr">
              <a:lnSpc>
                <a:spcPct val="80000"/>
              </a:lnSpc>
              <a:defRPr/>
            </a:pPr>
            <a:endParaRPr lang="en-GB" altLang="en-US" sz="2800" dirty="0">
              <a:latin typeface="Comic Sans MS" panose="030F0702030302020204" pitchFamily="66" charset="0"/>
            </a:endParaRPr>
          </a:p>
          <a:p>
            <a:pPr algn="ctr">
              <a:lnSpc>
                <a:spcPct val="80000"/>
              </a:lnSpc>
              <a:defRPr/>
            </a:pPr>
            <a:endParaRPr lang="en-GB" altLang="en-US" sz="3200" dirty="0">
              <a:latin typeface="+mj-lt"/>
            </a:endParaRPr>
          </a:p>
        </p:txBody>
      </p:sp>
      <p:pic>
        <p:nvPicPr>
          <p:cNvPr id="11267" name="Picture 3">
            <a:extLst>
              <a:ext uri="{FF2B5EF4-FFF2-40B4-BE49-F238E27FC236}">
                <a16:creationId xmlns:a16="http://schemas.microsoft.com/office/drawing/2014/main" id="{4965F489-FDEC-497A-BB11-E28D39D3E8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76250"/>
            <a:ext cx="12922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F5BBF92-B112-4570-A7D7-437DFC64FB8B}"/>
              </a:ext>
            </a:extLst>
          </p:cNvPr>
          <p:cNvPicPr>
            <a:picLocks noChangeAspect="1"/>
          </p:cNvPicPr>
          <p:nvPr/>
        </p:nvPicPr>
        <p:blipFill>
          <a:blip r:embed="rId3"/>
          <a:stretch>
            <a:fillRect/>
          </a:stretch>
        </p:blipFill>
        <p:spPr>
          <a:xfrm>
            <a:off x="7104062" y="3212976"/>
            <a:ext cx="1123950" cy="2657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03371E2-79B3-4B0A-93F0-2A930C2BAB62}"/>
              </a:ext>
            </a:extLst>
          </p:cNvPr>
          <p:cNvSpPr>
            <a:spLocks noGrp="1" noChangeArrowheads="1"/>
          </p:cNvSpPr>
          <p:nvPr>
            <p:ph type="title"/>
          </p:nvPr>
        </p:nvSpPr>
        <p:spPr/>
        <p:txBody>
          <a:bodyPr/>
          <a:lstStyle/>
          <a:p>
            <a:pPr eaLnBrk="1" hangingPunct="1"/>
            <a:r>
              <a:rPr lang="en-US" altLang="en-US" b="1" u="sng" dirty="0"/>
              <a:t>Uniform – What to wear</a:t>
            </a:r>
          </a:p>
        </p:txBody>
      </p:sp>
      <p:sp>
        <p:nvSpPr>
          <p:cNvPr id="12291" name="Rectangle 6">
            <a:extLst>
              <a:ext uri="{FF2B5EF4-FFF2-40B4-BE49-F238E27FC236}">
                <a16:creationId xmlns:a16="http://schemas.microsoft.com/office/drawing/2014/main" id="{4BB27380-3174-499B-967F-80E3796A46C5}"/>
              </a:ext>
            </a:extLst>
          </p:cNvPr>
          <p:cNvSpPr>
            <a:spLocks noGrp="1" noChangeArrowheads="1"/>
          </p:cNvSpPr>
          <p:nvPr>
            <p:ph type="body" sz="half" idx="1"/>
          </p:nvPr>
        </p:nvSpPr>
        <p:spPr>
          <a:xfrm>
            <a:off x="2552700" y="1484784"/>
            <a:ext cx="4038600" cy="4924425"/>
          </a:xfrm>
        </p:spPr>
        <p:txBody>
          <a:bodyPr/>
          <a:lstStyle/>
          <a:p>
            <a:pPr algn="ctr" eaLnBrk="1" hangingPunct="1">
              <a:buFontTx/>
              <a:buNone/>
            </a:pPr>
            <a:r>
              <a:rPr lang="en-US" altLang="en-US" sz="1800" dirty="0">
                <a:latin typeface="Comic Sans MS" panose="030F0702030302020204" pitchFamily="66" charset="0"/>
              </a:rPr>
              <a:t>Please label </a:t>
            </a:r>
          </a:p>
          <a:p>
            <a:pPr algn="ctr" eaLnBrk="1" hangingPunct="1">
              <a:buFontTx/>
              <a:buNone/>
            </a:pPr>
            <a:r>
              <a:rPr lang="en-US" altLang="en-US" sz="1800" b="1" u="sng" dirty="0">
                <a:latin typeface="Comic Sans MS" panose="030F0702030302020204" pitchFamily="66" charset="0"/>
              </a:rPr>
              <a:t>everything</a:t>
            </a:r>
            <a:r>
              <a:rPr lang="en-US" altLang="en-US" sz="1800" dirty="0">
                <a:latin typeface="Comic Sans MS" panose="030F0702030302020204" pitchFamily="66" charset="0"/>
              </a:rPr>
              <a:t> </a:t>
            </a:r>
          </a:p>
          <a:p>
            <a:pPr algn="ctr" eaLnBrk="1" hangingPunct="1">
              <a:buFontTx/>
              <a:buNone/>
            </a:pPr>
            <a:r>
              <a:rPr lang="en-US" altLang="en-US" sz="1800" dirty="0">
                <a:latin typeface="Comic Sans MS" panose="030F0702030302020204" pitchFamily="66" charset="0"/>
              </a:rPr>
              <a:t>as clearly as possible. </a:t>
            </a:r>
          </a:p>
          <a:p>
            <a:pPr algn="ctr" eaLnBrk="1" hangingPunct="1">
              <a:buFontTx/>
              <a:buNone/>
            </a:pPr>
            <a:r>
              <a:rPr lang="en-US" altLang="en-US" sz="1800" b="1" dirty="0">
                <a:latin typeface="Comic Sans MS" panose="030F0702030302020204" pitchFamily="66" charset="0"/>
              </a:rPr>
              <a:t>Yes, even socks, shoes and gloves!</a:t>
            </a:r>
          </a:p>
          <a:p>
            <a:pPr algn="ctr" eaLnBrk="1" hangingPunct="1">
              <a:buFontTx/>
              <a:buNone/>
            </a:pPr>
            <a:endParaRPr lang="en-US" altLang="en-US" sz="1800" dirty="0">
              <a:latin typeface="Comic Sans MS" panose="030F0702030302020204" pitchFamily="66" charset="0"/>
            </a:endParaRPr>
          </a:p>
          <a:p>
            <a:pPr algn="ctr" eaLnBrk="1" hangingPunct="1">
              <a:buFontTx/>
              <a:buNone/>
            </a:pPr>
            <a:r>
              <a:rPr lang="en-US" altLang="en-US" sz="1800" dirty="0">
                <a:latin typeface="Comic Sans MS" panose="030F0702030302020204" pitchFamily="66" charset="0"/>
              </a:rPr>
              <a:t>Start asking your child to get</a:t>
            </a:r>
          </a:p>
          <a:p>
            <a:pPr algn="ctr" eaLnBrk="1" hangingPunct="1">
              <a:buFontTx/>
              <a:buNone/>
            </a:pPr>
            <a:r>
              <a:rPr lang="en-US" altLang="en-US" sz="1800" dirty="0">
                <a:latin typeface="Comic Sans MS" panose="030F0702030302020204" pitchFamily="66" charset="0"/>
              </a:rPr>
              <a:t>themselves dressed/undressed and to try to fasten/unfasten their own buttons, zips and shoes</a:t>
            </a:r>
            <a:r>
              <a:rPr lang="en-US" altLang="en-US" sz="1800" dirty="0"/>
              <a:t>.</a:t>
            </a:r>
          </a:p>
          <a:p>
            <a:pPr algn="ctr" eaLnBrk="1" hangingPunct="1">
              <a:buFontTx/>
              <a:buNone/>
            </a:pPr>
            <a:r>
              <a:rPr lang="en-US" altLang="en-US" sz="1800" b="1" i="1" dirty="0"/>
              <a:t>Please encourage your child to independently put on and take off their jumpers and coats.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12712B9-9E27-4960-9CCC-17B25DC8BF04}"/>
              </a:ext>
            </a:extLst>
          </p:cNvPr>
          <p:cNvSpPr>
            <a:spLocks noGrp="1" noChangeArrowheads="1"/>
          </p:cNvSpPr>
          <p:nvPr>
            <p:ph type="title"/>
          </p:nvPr>
        </p:nvSpPr>
        <p:spPr/>
        <p:txBody>
          <a:bodyPr/>
          <a:lstStyle/>
          <a:p>
            <a:pPr eaLnBrk="1" hangingPunct="1"/>
            <a:r>
              <a:rPr lang="en-US" altLang="en-US" b="1" u="sng"/>
              <a:t>Parent / Teacher relationship</a:t>
            </a:r>
            <a:r>
              <a:rPr lang="en-US" altLang="en-US"/>
              <a:t> </a:t>
            </a:r>
          </a:p>
        </p:txBody>
      </p:sp>
      <p:sp>
        <p:nvSpPr>
          <p:cNvPr id="14339" name="Rectangle 3">
            <a:extLst>
              <a:ext uri="{FF2B5EF4-FFF2-40B4-BE49-F238E27FC236}">
                <a16:creationId xmlns:a16="http://schemas.microsoft.com/office/drawing/2014/main" id="{761782AB-FBD8-4DDF-A88F-B162C4237F70}"/>
              </a:ext>
            </a:extLst>
          </p:cNvPr>
          <p:cNvSpPr>
            <a:spLocks noGrp="1" noChangeArrowheads="1"/>
          </p:cNvSpPr>
          <p:nvPr>
            <p:ph type="body" sz="half" idx="1"/>
          </p:nvPr>
        </p:nvSpPr>
        <p:spPr>
          <a:xfrm>
            <a:off x="4211638" y="1417638"/>
            <a:ext cx="4032250" cy="4752975"/>
          </a:xfrm>
        </p:spPr>
        <p:txBody>
          <a:bodyPr/>
          <a:lstStyle/>
          <a:p>
            <a:pPr algn="ctr" eaLnBrk="1" hangingPunct="1">
              <a:buFontTx/>
              <a:buNone/>
            </a:pPr>
            <a:r>
              <a:rPr lang="en-US" altLang="en-US" sz="2400" dirty="0">
                <a:latin typeface="Comic Sans MS" panose="030F0702030302020204" pitchFamily="66" charset="0"/>
              </a:rPr>
              <a:t>Communication books are used to pass on any information to the teachers, please keep these in your child’s book bag.	</a:t>
            </a:r>
          </a:p>
          <a:p>
            <a:pPr algn="ctr" eaLnBrk="1" hangingPunct="1">
              <a:buFontTx/>
              <a:buNone/>
            </a:pPr>
            <a:r>
              <a:rPr lang="en-US" altLang="en-US" sz="2400" dirty="0">
                <a:latin typeface="Comic Sans MS" panose="030F0702030302020204" pitchFamily="66" charset="0"/>
              </a:rPr>
              <a:t>	</a:t>
            </a:r>
          </a:p>
          <a:p>
            <a:pPr algn="ctr" eaLnBrk="1" hangingPunct="1">
              <a:buFontTx/>
              <a:buNone/>
            </a:pPr>
            <a:r>
              <a:rPr lang="en-US" altLang="en-US" sz="2400" dirty="0">
                <a:latin typeface="Comic Sans MS" panose="030F0702030302020204" pitchFamily="66" charset="0"/>
              </a:rPr>
              <a:t>Put all letters or important information in the communication book tray,</a:t>
            </a:r>
            <a:r>
              <a:rPr lang="en-US" altLang="en-US" sz="2800" dirty="0">
                <a:latin typeface="Comic Sans MS" panose="030F0702030302020204" pitchFamily="66" charset="0"/>
              </a:rPr>
              <a:t> </a:t>
            </a:r>
            <a:r>
              <a:rPr lang="en-US" altLang="en-US" sz="2400" dirty="0">
                <a:latin typeface="Comic Sans MS" panose="030F0702030302020204" pitchFamily="66" charset="0"/>
              </a:rPr>
              <a:t>which will be placed outside the classroom daily.</a:t>
            </a:r>
          </a:p>
          <a:p>
            <a:pPr algn="ctr" eaLnBrk="1" hangingPunct="1">
              <a:buFontTx/>
              <a:buNone/>
            </a:pPr>
            <a:endParaRPr lang="en-US" altLang="en-US" sz="2400" dirty="0">
              <a:latin typeface="Comic Sans MS" panose="030F0702030302020204" pitchFamily="66" charset="0"/>
            </a:endParaRPr>
          </a:p>
        </p:txBody>
      </p:sp>
      <p:pic>
        <p:nvPicPr>
          <p:cNvPr id="14340" name="Picture 1">
            <a:extLst>
              <a:ext uri="{FF2B5EF4-FFF2-40B4-BE49-F238E27FC236}">
                <a16:creationId xmlns:a16="http://schemas.microsoft.com/office/drawing/2014/main" id="{6F9A185B-C2C9-4CDA-9BE3-19607FE0C2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628775"/>
            <a:ext cx="288448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53F0A71-F4D5-44C4-B34B-2FD9A297B7A4}"/>
              </a:ext>
            </a:extLst>
          </p:cNvPr>
          <p:cNvSpPr>
            <a:spLocks noGrp="1" noChangeArrowheads="1"/>
          </p:cNvSpPr>
          <p:nvPr>
            <p:ph type="title"/>
          </p:nvPr>
        </p:nvSpPr>
        <p:spPr/>
        <p:txBody>
          <a:bodyPr/>
          <a:lstStyle/>
          <a:p>
            <a:pPr eaLnBrk="1" hangingPunct="1"/>
            <a:r>
              <a:rPr lang="en-US" altLang="en-US" sz="2400" b="1" u="sng" dirty="0"/>
              <a:t>Structure of your child’s day </a:t>
            </a:r>
            <a:br>
              <a:rPr lang="en-US" altLang="en-US" sz="1400" b="1" u="sng" dirty="0"/>
            </a:br>
            <a:br>
              <a:rPr lang="en-US" altLang="en-US" sz="1400" b="1" u="sng" dirty="0"/>
            </a:br>
            <a:r>
              <a:rPr lang="en-GB" altLang="en-US" sz="1400" dirty="0"/>
              <a:t>The Early Years Foundation Stage Curriculum at </a:t>
            </a:r>
            <a:r>
              <a:rPr lang="en-GB" altLang="en-US" sz="1400" dirty="0" err="1"/>
              <a:t>Finstall</a:t>
            </a:r>
            <a:r>
              <a:rPr lang="en-GB" altLang="en-US" sz="1400" dirty="0"/>
              <a:t> First School aims to develop the unique child, providing care and support in a safe environment in order to give them the best possible start to their school life. </a:t>
            </a:r>
            <a:br>
              <a:rPr lang="en-GB" altLang="en-US" sz="1400" dirty="0"/>
            </a:br>
            <a:endParaRPr lang="en-US" altLang="en-US" sz="1400" b="1" u="sng" dirty="0"/>
          </a:p>
        </p:txBody>
      </p:sp>
      <p:sp>
        <p:nvSpPr>
          <p:cNvPr id="13315" name="Rectangle 3">
            <a:extLst>
              <a:ext uri="{FF2B5EF4-FFF2-40B4-BE49-F238E27FC236}">
                <a16:creationId xmlns:a16="http://schemas.microsoft.com/office/drawing/2014/main" id="{170D1A34-7C97-4A6C-8DBE-E4E6B8670039}"/>
              </a:ext>
            </a:extLst>
          </p:cNvPr>
          <p:cNvSpPr>
            <a:spLocks noGrp="1" noChangeArrowheads="1"/>
          </p:cNvSpPr>
          <p:nvPr>
            <p:ph type="body" sz="half" idx="1"/>
          </p:nvPr>
        </p:nvSpPr>
        <p:spPr>
          <a:xfrm>
            <a:off x="255588" y="1125538"/>
            <a:ext cx="4532312" cy="2519362"/>
          </a:xfrm>
        </p:spPr>
        <p:txBody>
          <a:bodyPr/>
          <a:lstStyle/>
          <a:p>
            <a:pPr marL="0" indent="0" eaLnBrk="1" hangingPunct="1">
              <a:buFontTx/>
              <a:buNone/>
              <a:defRPr/>
            </a:pPr>
            <a:endParaRPr lang="en-US" altLang="en-US" sz="2400" dirty="0">
              <a:latin typeface="Comic Sans MS" panose="030F0702030302020204" pitchFamily="66" charset="0"/>
            </a:endParaRPr>
          </a:p>
          <a:p>
            <a:pPr eaLnBrk="1" hangingPunct="1">
              <a:buFont typeface="Wingdings" panose="05000000000000000000" pitchFamily="2" charset="2"/>
              <a:buChar char="ü"/>
              <a:defRPr/>
            </a:pPr>
            <a:r>
              <a:rPr lang="en-US" altLang="en-US" sz="1800" dirty="0">
                <a:latin typeface="Comic Sans MS" panose="030F0702030302020204" pitchFamily="66" charset="0"/>
              </a:rPr>
              <a:t>Fun and enjoyment!</a:t>
            </a:r>
          </a:p>
          <a:p>
            <a:pPr eaLnBrk="1" hangingPunct="1">
              <a:buFont typeface="Wingdings" panose="05000000000000000000" pitchFamily="2" charset="2"/>
              <a:buChar char="ü"/>
              <a:defRPr/>
            </a:pPr>
            <a:r>
              <a:rPr lang="en-US" altLang="en-US" sz="1800" dirty="0">
                <a:latin typeface="Comic Sans MS" panose="030F0702030302020204" pitchFamily="66" charset="0"/>
              </a:rPr>
              <a:t>Learning through </a:t>
            </a:r>
            <a:r>
              <a:rPr lang="en-GB" altLang="en-US" sz="1800" dirty="0">
                <a:latin typeface="Comic Sans MS" panose="030F0702030302020204" pitchFamily="66" charset="0"/>
              </a:rPr>
              <a:t>organised</a:t>
            </a:r>
            <a:r>
              <a:rPr lang="en-US" altLang="en-US" sz="1800" dirty="0">
                <a:latin typeface="Comic Sans MS" panose="030F0702030302020204" pitchFamily="66" charset="0"/>
              </a:rPr>
              <a:t> play - both child and adult initiated activities</a:t>
            </a:r>
          </a:p>
          <a:p>
            <a:pPr eaLnBrk="1" hangingPunct="1">
              <a:buFont typeface="Wingdings" panose="05000000000000000000" pitchFamily="2" charset="2"/>
              <a:buChar char="ü"/>
              <a:defRPr/>
            </a:pPr>
            <a:r>
              <a:rPr lang="en-US" altLang="en-US" sz="1800" dirty="0">
                <a:latin typeface="Comic Sans MS" panose="030F0702030302020204" pitchFamily="66" charset="0"/>
              </a:rPr>
              <a:t>Opportunities to learn new vocabulary</a:t>
            </a:r>
          </a:p>
          <a:p>
            <a:pPr eaLnBrk="1" hangingPunct="1">
              <a:buFont typeface="Wingdings" panose="05000000000000000000" pitchFamily="2" charset="2"/>
              <a:buChar char="ü"/>
              <a:defRPr/>
            </a:pPr>
            <a:r>
              <a:rPr lang="en-US" altLang="en-US" sz="1800" dirty="0">
                <a:latin typeface="Comic Sans MS" panose="030F0702030302020204" pitchFamily="66" charset="0"/>
              </a:rPr>
              <a:t>Access to the indoor and outdoor areas</a:t>
            </a:r>
          </a:p>
          <a:p>
            <a:pPr eaLnBrk="1" hangingPunct="1">
              <a:buFont typeface="Wingdings" panose="05000000000000000000" pitchFamily="2" charset="2"/>
              <a:buChar char="ü"/>
              <a:defRPr/>
            </a:pPr>
            <a:r>
              <a:rPr lang="en-US" altLang="en-US" sz="1800" dirty="0">
                <a:latin typeface="Comic Sans MS" panose="030F0702030302020204" pitchFamily="66" charset="0"/>
              </a:rPr>
              <a:t>Carefully designed curriculum to support children to learn key knowledge and skills.  </a:t>
            </a:r>
          </a:p>
          <a:p>
            <a:pPr eaLnBrk="1" hangingPunct="1">
              <a:buFont typeface="Wingdings" panose="05000000000000000000" pitchFamily="2" charset="2"/>
              <a:buChar char="ü"/>
              <a:defRPr/>
            </a:pPr>
            <a:endParaRPr lang="en-US" altLang="en-US" sz="1800" dirty="0">
              <a:latin typeface="Comic Sans MS" panose="030F0702030302020204" pitchFamily="66" charset="0"/>
            </a:endParaRPr>
          </a:p>
          <a:p>
            <a:pPr marL="0" indent="0" eaLnBrk="1" hangingPunct="1">
              <a:buFontTx/>
              <a:buNone/>
              <a:defRPr/>
            </a:pPr>
            <a:endParaRPr lang="en-US" altLang="en-US" sz="2400" dirty="0"/>
          </a:p>
        </p:txBody>
      </p:sp>
      <p:pic>
        <p:nvPicPr>
          <p:cNvPr id="16388" name="Picture 1">
            <a:extLst>
              <a:ext uri="{FF2B5EF4-FFF2-40B4-BE49-F238E27FC236}">
                <a16:creationId xmlns:a16="http://schemas.microsoft.com/office/drawing/2014/main" id="{591439EB-4424-4933-B51C-4B31B9A666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1338" y="2714625"/>
            <a:ext cx="151923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a:extLst>
              <a:ext uri="{FF2B5EF4-FFF2-40B4-BE49-F238E27FC236}">
                <a16:creationId xmlns:a16="http://schemas.microsoft.com/office/drawing/2014/main" id="{A0848985-B9F6-41F3-BB7C-62935B3737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1268413"/>
            <a:ext cx="159067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a:extLst>
              <a:ext uri="{FF2B5EF4-FFF2-40B4-BE49-F238E27FC236}">
                <a16:creationId xmlns:a16="http://schemas.microsoft.com/office/drawing/2014/main" id="{F49FDF30-4E25-43F4-8E1C-6637A8E71F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0263" y="1792288"/>
            <a:ext cx="14382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97A4736-E512-4E82-AF45-60FFB2FEEE59}"/>
              </a:ext>
            </a:extLst>
          </p:cNvPr>
          <p:cNvGraphicFramePr>
            <a:graphicFrameLocks noGrp="1"/>
          </p:cNvGraphicFramePr>
          <p:nvPr>
            <p:extLst>
              <p:ext uri="{D42A27DB-BD31-4B8C-83A1-F6EECF244321}">
                <p14:modId xmlns:p14="http://schemas.microsoft.com/office/powerpoint/2010/main" val="2211722800"/>
              </p:ext>
            </p:extLst>
          </p:nvPr>
        </p:nvGraphicFramePr>
        <p:xfrm>
          <a:off x="492125" y="5216525"/>
          <a:ext cx="8229598" cy="1279716"/>
        </p:xfrm>
        <a:graphic>
          <a:graphicData uri="http://schemas.openxmlformats.org/drawingml/2006/table">
            <a:tbl>
              <a:tblPr firstRow="1" firstCol="1" bandRow="1">
                <a:tableStyleId>{5C22544A-7EE6-4342-B048-85BDC9FD1C3A}</a:tableStyleId>
              </a:tblPr>
              <a:tblGrid>
                <a:gridCol w="781692">
                  <a:extLst>
                    <a:ext uri="{9D8B030D-6E8A-4147-A177-3AD203B41FA5}">
                      <a16:colId xmlns:a16="http://schemas.microsoft.com/office/drawing/2014/main" val="3161459127"/>
                    </a:ext>
                  </a:extLst>
                </a:gridCol>
                <a:gridCol w="784767">
                  <a:extLst>
                    <a:ext uri="{9D8B030D-6E8A-4147-A177-3AD203B41FA5}">
                      <a16:colId xmlns:a16="http://schemas.microsoft.com/office/drawing/2014/main" val="1914197564"/>
                    </a:ext>
                  </a:extLst>
                </a:gridCol>
                <a:gridCol w="958818">
                  <a:extLst>
                    <a:ext uri="{9D8B030D-6E8A-4147-A177-3AD203B41FA5}">
                      <a16:colId xmlns:a16="http://schemas.microsoft.com/office/drawing/2014/main" val="2227257225"/>
                    </a:ext>
                  </a:extLst>
                </a:gridCol>
                <a:gridCol w="872100">
                  <a:extLst>
                    <a:ext uri="{9D8B030D-6E8A-4147-A177-3AD203B41FA5}">
                      <a16:colId xmlns:a16="http://schemas.microsoft.com/office/drawing/2014/main" val="1460040346"/>
                    </a:ext>
                  </a:extLst>
                </a:gridCol>
                <a:gridCol w="560899">
                  <a:extLst>
                    <a:ext uri="{9D8B030D-6E8A-4147-A177-3AD203B41FA5}">
                      <a16:colId xmlns:a16="http://schemas.microsoft.com/office/drawing/2014/main" val="2370270856"/>
                    </a:ext>
                  </a:extLst>
                </a:gridCol>
                <a:gridCol w="833969">
                  <a:extLst>
                    <a:ext uri="{9D8B030D-6E8A-4147-A177-3AD203B41FA5}">
                      <a16:colId xmlns:a16="http://schemas.microsoft.com/office/drawing/2014/main" val="1795418093"/>
                    </a:ext>
                  </a:extLst>
                </a:gridCol>
                <a:gridCol w="1307535">
                  <a:extLst>
                    <a:ext uri="{9D8B030D-6E8A-4147-A177-3AD203B41FA5}">
                      <a16:colId xmlns:a16="http://schemas.microsoft.com/office/drawing/2014/main" val="2436073016"/>
                    </a:ext>
                  </a:extLst>
                </a:gridCol>
                <a:gridCol w="1133484">
                  <a:extLst>
                    <a:ext uri="{9D8B030D-6E8A-4147-A177-3AD203B41FA5}">
                      <a16:colId xmlns:a16="http://schemas.microsoft.com/office/drawing/2014/main" val="1756028112"/>
                    </a:ext>
                  </a:extLst>
                </a:gridCol>
                <a:gridCol w="996334">
                  <a:extLst>
                    <a:ext uri="{9D8B030D-6E8A-4147-A177-3AD203B41FA5}">
                      <a16:colId xmlns:a16="http://schemas.microsoft.com/office/drawing/2014/main" val="3612551082"/>
                    </a:ext>
                  </a:extLst>
                </a:gridCol>
              </a:tblGrid>
              <a:tr h="1279525">
                <a:tc>
                  <a:txBody>
                    <a:bodyPr/>
                    <a:lstStyle/>
                    <a:p>
                      <a:pPr>
                        <a:lnSpc>
                          <a:spcPct val="107000"/>
                        </a:lnSpc>
                        <a:spcAft>
                          <a:spcPts val="0"/>
                        </a:spcAft>
                      </a:pPr>
                      <a:r>
                        <a:rPr lang="en-GB" sz="1100" dirty="0" err="1">
                          <a:solidFill>
                            <a:schemeClr val="tx1"/>
                          </a:solidFill>
                          <a:effectLst/>
                        </a:rPr>
                        <a:t>MorningsStarter</a:t>
                      </a:r>
                      <a:r>
                        <a:rPr lang="en-GB" sz="1100" dirty="0">
                          <a:solidFill>
                            <a:schemeClr val="tx1"/>
                          </a:solidFill>
                          <a:effectLst/>
                        </a:rPr>
                        <a:t> activity / Register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rPr>
                        <a:t>Maths teaching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rPr>
                        <a:t>Continuous Provision / Focus activity /</a:t>
                      </a:r>
                    </a:p>
                    <a:p>
                      <a:pPr>
                        <a:lnSpc>
                          <a:spcPct val="107000"/>
                        </a:lnSpc>
                        <a:spcAft>
                          <a:spcPts val="0"/>
                        </a:spcAft>
                      </a:pPr>
                      <a:r>
                        <a:rPr lang="en-GB" sz="1100" dirty="0">
                          <a:solidFill>
                            <a:schemeClr val="tx1"/>
                          </a:solidFill>
                          <a:effectLst/>
                        </a:rPr>
                        <a:t>Snack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rPr>
                        <a:t>Phonics teaching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a:solidFill>
                            <a:schemeClr val="tx1"/>
                          </a:solidFill>
                          <a:effectLst/>
                        </a:rPr>
                        <a:t>Lunch </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rPr>
                        <a:t>Topic Teaching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2" marR="66422" marT="0" marB="0"/>
                </a:tc>
                <a:tc>
                  <a:txBody>
                    <a:bodyPr/>
                    <a:lstStyle/>
                    <a:p>
                      <a:pPr>
                        <a:lnSpc>
                          <a:spcPct val="107000"/>
                        </a:lnSpc>
                        <a:spcAft>
                          <a:spcPts val="0"/>
                        </a:spcAft>
                      </a:pPr>
                      <a:r>
                        <a:rPr lang="en-GB" sz="1100" dirty="0">
                          <a:solidFill>
                            <a:schemeClr val="tx1"/>
                          </a:solidFill>
                          <a:effectLst/>
                        </a:rPr>
                        <a:t>Continuous provision / Focus activity</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Snack</a:t>
                      </a:r>
                    </a:p>
                  </a:txBody>
                  <a:tcPr marL="66422" marR="66422" marT="0" marB="0"/>
                </a:tc>
                <a:tc>
                  <a:txBody>
                    <a:bodyPr/>
                    <a:lstStyle/>
                    <a:p>
                      <a:pPr>
                        <a:lnSpc>
                          <a:spcPct val="107000"/>
                        </a:lnSpc>
                        <a:spcAft>
                          <a:spcPts val="0"/>
                        </a:spcAft>
                      </a:pPr>
                      <a:r>
                        <a:rPr lang="en-GB" sz="1100" dirty="0">
                          <a:solidFill>
                            <a:schemeClr val="tx1"/>
                          </a:solidFill>
                          <a:effectLst/>
                        </a:rPr>
                        <a:t>Assembly</a:t>
                      </a:r>
                    </a:p>
                    <a:p>
                      <a:pPr>
                        <a:lnSpc>
                          <a:spcPct val="107000"/>
                        </a:lnSpc>
                        <a:spcAft>
                          <a:spcPts val="0"/>
                        </a:spcAft>
                      </a:pPr>
                      <a:r>
                        <a:rPr lang="en-GB" sz="1100" dirty="0">
                          <a:solidFill>
                            <a:schemeClr val="tx1"/>
                          </a:solidFill>
                          <a:effectLst/>
                        </a:rPr>
                        <a:t>Story</a:t>
                      </a:r>
                    </a:p>
                    <a:p>
                      <a:pPr>
                        <a:lnSpc>
                          <a:spcPct val="107000"/>
                        </a:lnSpc>
                        <a:spcAft>
                          <a:spcPts val="0"/>
                        </a:spcAft>
                      </a:pPr>
                      <a:r>
                        <a:rPr lang="en-GB" sz="1100" dirty="0">
                          <a:solidFill>
                            <a:schemeClr val="tx1"/>
                          </a:solidFill>
                          <a:effectLst/>
                        </a:rPr>
                        <a:t>Nursery rhymes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Memory of the day</a:t>
                      </a:r>
                    </a:p>
                  </a:txBody>
                  <a:tcPr marL="66422" marR="66422" marT="0" marB="0"/>
                </a:tc>
                <a:tc>
                  <a:txBody>
                    <a:bodyPr/>
                    <a:lstStyle/>
                    <a:p>
                      <a:pPr>
                        <a:lnSpc>
                          <a:spcPct val="107000"/>
                        </a:lnSpc>
                        <a:spcAft>
                          <a:spcPts val="0"/>
                        </a:spcAft>
                      </a:pPr>
                      <a:r>
                        <a:rPr lang="en-GB" sz="1100" dirty="0">
                          <a:solidFill>
                            <a:schemeClr val="tx1"/>
                          </a:solidFill>
                          <a:effectLst/>
                        </a:rPr>
                        <a:t>Home Time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2" marR="66422" marT="0" marB="0"/>
                </a:tc>
                <a:extLst>
                  <a:ext uri="{0D108BD9-81ED-4DB2-BD59-A6C34878D82A}">
                    <a16:rowId xmlns:a16="http://schemas.microsoft.com/office/drawing/2014/main" val="354125282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6391-23A8-4A1A-89D7-8435D60FB475}"/>
              </a:ext>
            </a:extLst>
          </p:cNvPr>
          <p:cNvSpPr>
            <a:spLocks noGrp="1"/>
          </p:cNvSpPr>
          <p:nvPr>
            <p:ph type="title"/>
          </p:nvPr>
        </p:nvSpPr>
        <p:spPr/>
        <p:txBody>
          <a:bodyPr/>
          <a:lstStyle/>
          <a:p>
            <a:pPr>
              <a:defRPr/>
            </a:pPr>
            <a:r>
              <a:rPr lang="en-US" b="1" dirty="0">
                <a:effectLst>
                  <a:outerShdw blurRad="38100" dist="38100" dir="2700000" algn="tl">
                    <a:srgbClr val="FFFFFF"/>
                  </a:outerShdw>
                </a:effectLst>
                <a:latin typeface="Comic Sans MS" pitchFamily="66" charset="0"/>
              </a:rPr>
              <a:t>7 Areas of Learning </a:t>
            </a:r>
            <a:endParaRPr lang="en-GB" dirty="0"/>
          </a:p>
        </p:txBody>
      </p:sp>
      <p:sp>
        <p:nvSpPr>
          <p:cNvPr id="18435" name="Text Placeholder 2">
            <a:extLst>
              <a:ext uri="{FF2B5EF4-FFF2-40B4-BE49-F238E27FC236}">
                <a16:creationId xmlns:a16="http://schemas.microsoft.com/office/drawing/2014/main" id="{A67F57BD-27CA-4AC5-97BD-A4866484AEB4}"/>
              </a:ext>
            </a:extLst>
          </p:cNvPr>
          <p:cNvSpPr>
            <a:spLocks noGrp="1" noChangeArrowheads="1"/>
          </p:cNvSpPr>
          <p:nvPr>
            <p:ph type="body" sz="half" idx="1"/>
          </p:nvPr>
        </p:nvSpPr>
        <p:spPr>
          <a:xfrm>
            <a:off x="288295" y="1235422"/>
            <a:ext cx="5689600" cy="4675188"/>
          </a:xfrm>
        </p:spPr>
        <p:txBody>
          <a:bodyPr/>
          <a:lstStyle/>
          <a:p>
            <a:pPr>
              <a:lnSpc>
                <a:spcPct val="120000"/>
              </a:lnSpc>
            </a:pPr>
            <a:r>
              <a:rPr lang="en-US" altLang="en-US" sz="2400" dirty="0">
                <a:latin typeface="Comic Sans MS" panose="030F0702030302020204" pitchFamily="66" charset="0"/>
              </a:rPr>
              <a:t>Personal, Social and Emotional Development</a:t>
            </a:r>
          </a:p>
          <a:p>
            <a:pPr>
              <a:lnSpc>
                <a:spcPct val="110000"/>
              </a:lnSpc>
            </a:pPr>
            <a:r>
              <a:rPr lang="en-US" altLang="en-US" sz="2400" dirty="0">
                <a:latin typeface="Comic Sans MS" panose="030F0702030302020204" pitchFamily="66" charset="0"/>
              </a:rPr>
              <a:t>Communication and Language</a:t>
            </a:r>
          </a:p>
          <a:p>
            <a:pPr>
              <a:lnSpc>
                <a:spcPct val="110000"/>
              </a:lnSpc>
            </a:pPr>
            <a:r>
              <a:rPr lang="en-US" altLang="en-US" sz="2400" dirty="0">
                <a:latin typeface="Comic Sans MS" panose="030F0702030302020204" pitchFamily="66" charset="0"/>
              </a:rPr>
              <a:t>Literacy  </a:t>
            </a:r>
          </a:p>
          <a:p>
            <a:pPr>
              <a:lnSpc>
                <a:spcPct val="110000"/>
              </a:lnSpc>
            </a:pPr>
            <a:r>
              <a:rPr lang="en-US" altLang="en-US" sz="2400" dirty="0">
                <a:latin typeface="Comic Sans MS" panose="030F0702030302020204" pitchFamily="66" charset="0"/>
              </a:rPr>
              <a:t>Mathematics</a:t>
            </a:r>
          </a:p>
          <a:p>
            <a:pPr>
              <a:lnSpc>
                <a:spcPct val="110000"/>
              </a:lnSpc>
            </a:pPr>
            <a:r>
              <a:rPr lang="en-US" altLang="en-US" sz="2400" dirty="0">
                <a:latin typeface="Comic Sans MS" panose="030F0702030302020204" pitchFamily="66" charset="0"/>
              </a:rPr>
              <a:t>Understanding of the World</a:t>
            </a:r>
          </a:p>
          <a:p>
            <a:pPr>
              <a:lnSpc>
                <a:spcPct val="120000"/>
              </a:lnSpc>
            </a:pPr>
            <a:r>
              <a:rPr lang="en-US" altLang="en-US" sz="2400" dirty="0">
                <a:latin typeface="Comic Sans MS" panose="030F0702030302020204" pitchFamily="66" charset="0"/>
              </a:rPr>
              <a:t>Physical Development</a:t>
            </a:r>
          </a:p>
          <a:p>
            <a:pPr>
              <a:lnSpc>
                <a:spcPct val="120000"/>
              </a:lnSpc>
            </a:pPr>
            <a:r>
              <a:rPr lang="en-US" altLang="en-US" sz="2400" dirty="0">
                <a:latin typeface="Comic Sans MS" panose="030F0702030302020204" pitchFamily="66" charset="0"/>
              </a:rPr>
              <a:t>Expressive Arts and Design</a:t>
            </a:r>
          </a:p>
          <a:p>
            <a:endParaRPr lang="en-GB" altLang="en-US" dirty="0"/>
          </a:p>
        </p:txBody>
      </p:sp>
      <p:pic>
        <p:nvPicPr>
          <p:cNvPr id="3" name="Picture 2">
            <a:extLst>
              <a:ext uri="{FF2B5EF4-FFF2-40B4-BE49-F238E27FC236}">
                <a16:creationId xmlns:a16="http://schemas.microsoft.com/office/drawing/2014/main" id="{AE46E71E-3BF9-4B3C-B754-44A348AA292F}"/>
              </a:ext>
            </a:extLst>
          </p:cNvPr>
          <p:cNvPicPr>
            <a:picLocks noChangeAspect="1"/>
          </p:cNvPicPr>
          <p:nvPr/>
        </p:nvPicPr>
        <p:blipFill>
          <a:blip r:embed="rId2"/>
          <a:stretch>
            <a:fillRect/>
          </a:stretch>
        </p:blipFill>
        <p:spPr>
          <a:xfrm>
            <a:off x="6063670" y="3429000"/>
            <a:ext cx="2638882" cy="1290964"/>
          </a:xfrm>
          <a:prstGeom prst="rect">
            <a:avLst/>
          </a:prstGeom>
        </p:spPr>
      </p:pic>
      <p:pic>
        <p:nvPicPr>
          <p:cNvPr id="4" name="Picture 3">
            <a:extLst>
              <a:ext uri="{FF2B5EF4-FFF2-40B4-BE49-F238E27FC236}">
                <a16:creationId xmlns:a16="http://schemas.microsoft.com/office/drawing/2014/main" id="{65DF23AC-6180-462A-917C-B3BFCF1912C1}"/>
              </a:ext>
            </a:extLst>
          </p:cNvPr>
          <p:cNvPicPr>
            <a:picLocks noChangeAspect="1"/>
          </p:cNvPicPr>
          <p:nvPr/>
        </p:nvPicPr>
        <p:blipFill>
          <a:blip r:embed="rId3"/>
          <a:stretch>
            <a:fillRect/>
          </a:stretch>
        </p:blipFill>
        <p:spPr>
          <a:xfrm>
            <a:off x="4932040" y="5060476"/>
            <a:ext cx="2290035" cy="1290963"/>
          </a:xfrm>
          <a:prstGeom prst="rect">
            <a:avLst/>
          </a:prstGeom>
        </p:spPr>
      </p:pic>
      <p:pic>
        <p:nvPicPr>
          <p:cNvPr id="5" name="Picture 4">
            <a:extLst>
              <a:ext uri="{FF2B5EF4-FFF2-40B4-BE49-F238E27FC236}">
                <a16:creationId xmlns:a16="http://schemas.microsoft.com/office/drawing/2014/main" id="{EED5B4AA-D1EB-42DD-B68B-252B4736BD25}"/>
              </a:ext>
            </a:extLst>
          </p:cNvPr>
          <p:cNvPicPr>
            <a:picLocks noChangeAspect="1"/>
          </p:cNvPicPr>
          <p:nvPr/>
        </p:nvPicPr>
        <p:blipFill>
          <a:blip r:embed="rId4"/>
          <a:stretch>
            <a:fillRect/>
          </a:stretch>
        </p:blipFill>
        <p:spPr>
          <a:xfrm>
            <a:off x="6756987" y="1317812"/>
            <a:ext cx="2123465" cy="1771080"/>
          </a:xfrm>
          <a:prstGeom prst="rect">
            <a:avLst/>
          </a:prstGeom>
        </p:spPr>
      </p:pic>
      <p:pic>
        <p:nvPicPr>
          <p:cNvPr id="6" name="Picture 5">
            <a:extLst>
              <a:ext uri="{FF2B5EF4-FFF2-40B4-BE49-F238E27FC236}">
                <a16:creationId xmlns:a16="http://schemas.microsoft.com/office/drawing/2014/main" id="{8B4BC3A0-B4D9-49FC-9273-4EDB737F1204}"/>
              </a:ext>
            </a:extLst>
          </p:cNvPr>
          <p:cNvPicPr>
            <a:picLocks noChangeAspect="1"/>
          </p:cNvPicPr>
          <p:nvPr/>
        </p:nvPicPr>
        <p:blipFill>
          <a:blip r:embed="rId5"/>
          <a:stretch>
            <a:fillRect/>
          </a:stretch>
        </p:blipFill>
        <p:spPr>
          <a:xfrm>
            <a:off x="1744164" y="5157192"/>
            <a:ext cx="1955055" cy="1275036"/>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3536</TotalTime>
  <Words>1239</Words>
  <Application>Microsoft Office PowerPoint</Application>
  <PresentationFormat>On-screen Show (4:3)</PresentationFormat>
  <Paragraphs>193</Paragraphs>
  <Slides>22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Comic Sans MS</vt:lpstr>
      <vt:lpstr>Times New Roman</vt:lpstr>
      <vt:lpstr>Wingdings</vt:lpstr>
      <vt:lpstr>Default Design</vt:lpstr>
      <vt:lpstr>Welcome to  Finstall First School     New Parents’ Information</vt:lpstr>
      <vt:lpstr>Breakfast Club Runs from 7.45am and we offer toast and cereal for breakfast.  Please ask at the office for more information and about how to book.</vt:lpstr>
      <vt:lpstr>School and routines</vt:lpstr>
      <vt:lpstr>PowerPoint Presentation</vt:lpstr>
      <vt:lpstr>PowerPoint Presentation</vt:lpstr>
      <vt:lpstr>Uniform – What to wear</vt:lpstr>
      <vt:lpstr>Parent / Teacher relationship </vt:lpstr>
      <vt:lpstr>Structure of your child’s day   The Early Years Foundation Stage Curriculum at Finstall First School aims to develop the unique child, providing care and support in a safe environment in order to give them the best possible start to their school life.  </vt:lpstr>
      <vt:lpstr>7 Areas of Learning </vt:lpstr>
      <vt:lpstr>How we assess in the Early Years Foundation Stage</vt:lpstr>
      <vt:lpstr>PowerPoint Presentation</vt:lpstr>
      <vt:lpstr>                      Reading</vt:lpstr>
      <vt:lpstr>Reading Please encourage your child to read the ‘I read’ book four times within each week.</vt:lpstr>
      <vt:lpstr>Handwriting</vt:lpstr>
      <vt:lpstr>Forest School</vt:lpstr>
      <vt:lpstr>PowerPoint Presentation</vt:lpstr>
      <vt:lpstr>PowerPoint Presentation</vt:lpstr>
      <vt:lpstr>Induction Days</vt:lpstr>
      <vt:lpstr>PowerPoint Presentation</vt:lpstr>
      <vt:lpstr>PowerPoint Presentation</vt:lpstr>
      <vt:lpstr>Your Pack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Finstall First School     New Parents Evening Tuesday 13th May 2008</dc:title>
  <dc:creator>Administrator</dc:creator>
  <cp:lastModifiedBy>Helon Desmond</cp:lastModifiedBy>
  <cp:revision>175</cp:revision>
  <cp:lastPrinted>2017-05-24T13:02:36Z</cp:lastPrinted>
  <dcterms:created xsi:type="dcterms:W3CDTF">2008-04-29T12:25:35Z</dcterms:created>
  <dcterms:modified xsi:type="dcterms:W3CDTF">2023-06-14T07:22:24Z</dcterms:modified>
</cp:coreProperties>
</file>