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7"/>
  </p:notesMasterIdLst>
  <p:handoutMasterIdLst>
    <p:handoutMasterId r:id="rId28"/>
  </p:handoutMasterIdLst>
  <p:sldIdLst>
    <p:sldId id="256" r:id="rId2"/>
    <p:sldId id="270" r:id="rId3"/>
    <p:sldId id="257" r:id="rId4"/>
    <p:sldId id="281" r:id="rId5"/>
    <p:sldId id="280" r:id="rId6"/>
    <p:sldId id="260" r:id="rId7"/>
    <p:sldId id="263" r:id="rId8"/>
    <p:sldId id="293" r:id="rId9"/>
    <p:sldId id="285" r:id="rId10"/>
    <p:sldId id="292" r:id="rId11"/>
    <p:sldId id="287" r:id="rId12"/>
    <p:sldId id="268" r:id="rId13"/>
    <p:sldId id="289" r:id="rId14"/>
    <p:sldId id="279" r:id="rId15"/>
    <p:sldId id="282" r:id="rId16"/>
    <p:sldId id="291" r:id="rId17"/>
    <p:sldId id="284" r:id="rId18"/>
    <p:sldId id="294" r:id="rId19"/>
    <p:sldId id="267" r:id="rId20"/>
    <p:sldId id="295" r:id="rId21"/>
    <p:sldId id="274" r:id="rId22"/>
    <p:sldId id="277" r:id="rId23"/>
    <p:sldId id="298" r:id="rId24"/>
    <p:sldId id="299" r:id="rId25"/>
    <p:sldId id="297"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94660"/>
  </p:normalViewPr>
  <p:slideViewPr>
    <p:cSldViewPr>
      <p:cViewPr varScale="1">
        <p:scale>
          <a:sx n="108" d="100"/>
          <a:sy n="108" d="100"/>
        </p:scale>
        <p:origin x="203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723321B-1BD9-4AD8-B167-05DE883E4D5B}"/>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237" tIns="45119" rIns="90237" bIns="45119" numCol="1" anchor="t" anchorCtr="0" compatLnSpc="1">
            <a:prstTxWarp prst="textNoShape">
              <a:avLst/>
            </a:prstTxWarp>
          </a:bodyPr>
          <a:lstStyle>
            <a:lvl1pPr defTabSz="903656" eaLnBrk="1" hangingPunct="1">
              <a:defRPr sz="1200">
                <a:latin typeface="Arial" charset="0"/>
              </a:defRPr>
            </a:lvl1pPr>
          </a:lstStyle>
          <a:p>
            <a:pPr>
              <a:defRPr/>
            </a:pPr>
            <a:endParaRPr lang="en-US"/>
          </a:p>
        </p:txBody>
      </p:sp>
      <p:sp>
        <p:nvSpPr>
          <p:cNvPr id="36867" name="Rectangle 3">
            <a:extLst>
              <a:ext uri="{FF2B5EF4-FFF2-40B4-BE49-F238E27FC236}">
                <a16:creationId xmlns:a16="http://schemas.microsoft.com/office/drawing/2014/main" id="{F0D9466D-E12C-4541-8A87-653534A7323A}"/>
              </a:ext>
            </a:extLst>
          </p:cNvPr>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0237" tIns="45119" rIns="90237" bIns="45119" numCol="1" anchor="t" anchorCtr="0" compatLnSpc="1">
            <a:prstTxWarp prst="textNoShape">
              <a:avLst/>
            </a:prstTxWarp>
          </a:bodyPr>
          <a:lstStyle>
            <a:lvl1pPr algn="r" defTabSz="903656" eaLnBrk="1" hangingPunct="1">
              <a:defRPr sz="1200">
                <a:latin typeface="Arial" charset="0"/>
              </a:defRPr>
            </a:lvl1pPr>
          </a:lstStyle>
          <a:p>
            <a:pPr>
              <a:defRPr/>
            </a:pPr>
            <a:endParaRPr lang="en-US"/>
          </a:p>
        </p:txBody>
      </p:sp>
      <p:sp>
        <p:nvSpPr>
          <p:cNvPr id="36868" name="Rectangle 4">
            <a:extLst>
              <a:ext uri="{FF2B5EF4-FFF2-40B4-BE49-F238E27FC236}">
                <a16:creationId xmlns:a16="http://schemas.microsoft.com/office/drawing/2014/main" id="{29D635E8-42B7-420B-8DE8-45FBB6210097}"/>
              </a:ext>
            </a:extLst>
          </p:cNvPr>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0237" tIns="45119" rIns="90237" bIns="45119" numCol="1" anchor="b" anchorCtr="0" compatLnSpc="1">
            <a:prstTxWarp prst="textNoShape">
              <a:avLst/>
            </a:prstTxWarp>
          </a:bodyPr>
          <a:lstStyle>
            <a:lvl1pPr defTabSz="903656" eaLnBrk="1" hangingPunct="1">
              <a:defRPr sz="1200">
                <a:latin typeface="Arial" charset="0"/>
              </a:defRPr>
            </a:lvl1pPr>
          </a:lstStyle>
          <a:p>
            <a:pPr>
              <a:defRPr/>
            </a:pPr>
            <a:endParaRPr lang="en-US"/>
          </a:p>
        </p:txBody>
      </p:sp>
      <p:sp>
        <p:nvSpPr>
          <p:cNvPr id="36869" name="Rectangle 5">
            <a:extLst>
              <a:ext uri="{FF2B5EF4-FFF2-40B4-BE49-F238E27FC236}">
                <a16:creationId xmlns:a16="http://schemas.microsoft.com/office/drawing/2014/main" id="{C758C5FB-B987-431C-90BE-3488B380A114}"/>
              </a:ext>
            </a:extLst>
          </p:cNvPr>
          <p:cNvSpPr>
            <a:spLocks noGrp="1" noChangeArrowheads="1"/>
          </p:cNvSpPr>
          <p:nvPr>
            <p:ph type="sldNum" sz="quarter" idx="3"/>
          </p:nvPr>
        </p:nvSpPr>
        <p:spPr bwMode="auto">
          <a:xfrm>
            <a:off x="3851275" y="9429750"/>
            <a:ext cx="2944813" cy="495300"/>
          </a:xfrm>
          <a:prstGeom prst="rect">
            <a:avLst/>
          </a:prstGeom>
          <a:noFill/>
          <a:ln w="9525">
            <a:noFill/>
            <a:miter lim="800000"/>
            <a:headEnd/>
            <a:tailEnd/>
          </a:ln>
          <a:effectLst/>
        </p:spPr>
        <p:txBody>
          <a:bodyPr vert="horz" wrap="square" lIns="90237" tIns="45119" rIns="90237" bIns="45119" numCol="1" anchor="b" anchorCtr="0" compatLnSpc="1">
            <a:prstTxWarp prst="textNoShape">
              <a:avLst/>
            </a:prstTxWarp>
          </a:bodyPr>
          <a:lstStyle>
            <a:lvl1pPr algn="r" defTabSz="903656" eaLnBrk="1" hangingPunct="1">
              <a:defRPr sz="1200"/>
            </a:lvl1pPr>
          </a:lstStyle>
          <a:p>
            <a:pPr>
              <a:defRPr/>
            </a:pPr>
            <a:fld id="{26C46C45-84AD-4D9B-81B9-358AA5331F6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0A20430-3E10-4BFE-A4ED-FA7664C33A85}"/>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defTabSz="914378" eaLnBrk="1" hangingPunct="1">
              <a:defRPr sz="1200">
                <a:latin typeface="Arial" charset="0"/>
              </a:defRPr>
            </a:lvl1pPr>
          </a:lstStyle>
          <a:p>
            <a:pPr>
              <a:defRPr/>
            </a:pPr>
            <a:endParaRPr lang="en-GB"/>
          </a:p>
        </p:txBody>
      </p:sp>
      <p:sp>
        <p:nvSpPr>
          <p:cNvPr id="63491" name="Rectangle 3">
            <a:extLst>
              <a:ext uri="{FF2B5EF4-FFF2-40B4-BE49-F238E27FC236}">
                <a16:creationId xmlns:a16="http://schemas.microsoft.com/office/drawing/2014/main" id="{DA0FD859-E566-4410-922A-5B2730967D25}"/>
              </a:ext>
            </a:extLst>
          </p:cNvPr>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defTabSz="914378" eaLnBrk="1" hangingPunct="1">
              <a:defRPr sz="1200">
                <a:latin typeface="Arial" charset="0"/>
              </a:defRPr>
            </a:lvl1pPr>
          </a:lstStyle>
          <a:p>
            <a:pPr>
              <a:defRPr/>
            </a:pPr>
            <a:endParaRPr lang="en-GB"/>
          </a:p>
        </p:txBody>
      </p:sp>
      <p:sp>
        <p:nvSpPr>
          <p:cNvPr id="2052" name="Rectangle 4">
            <a:extLst>
              <a:ext uri="{FF2B5EF4-FFF2-40B4-BE49-F238E27FC236}">
                <a16:creationId xmlns:a16="http://schemas.microsoft.com/office/drawing/2014/main" id="{2F857D8E-9BCE-443F-B938-467BE0186E54}"/>
              </a:ext>
            </a:extLst>
          </p:cNvPr>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7F4EC511-B82F-433A-98E4-4D23BA6FBBEC}"/>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3494" name="Rectangle 6">
            <a:extLst>
              <a:ext uri="{FF2B5EF4-FFF2-40B4-BE49-F238E27FC236}">
                <a16:creationId xmlns:a16="http://schemas.microsoft.com/office/drawing/2014/main" id="{8D4772C5-8E78-4E88-806D-0A2F7FC22A58}"/>
              </a:ext>
            </a:extLst>
          </p:cNvPr>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defTabSz="914378" eaLnBrk="1" hangingPunct="1">
              <a:defRPr sz="1200">
                <a:latin typeface="Arial" charset="0"/>
              </a:defRPr>
            </a:lvl1pPr>
          </a:lstStyle>
          <a:p>
            <a:pPr>
              <a:defRPr/>
            </a:pPr>
            <a:endParaRPr lang="en-GB"/>
          </a:p>
        </p:txBody>
      </p:sp>
      <p:sp>
        <p:nvSpPr>
          <p:cNvPr id="63495" name="Rectangle 7">
            <a:extLst>
              <a:ext uri="{FF2B5EF4-FFF2-40B4-BE49-F238E27FC236}">
                <a16:creationId xmlns:a16="http://schemas.microsoft.com/office/drawing/2014/main" id="{290A886F-44E5-4E52-BBD2-74A33D974989}"/>
              </a:ext>
            </a:extLst>
          </p:cNvPr>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defTabSz="914378" eaLnBrk="1" hangingPunct="1">
              <a:defRPr sz="1200"/>
            </a:lvl1pPr>
          </a:lstStyle>
          <a:p>
            <a:pPr>
              <a:defRPr/>
            </a:pPr>
            <a:fld id="{897D67B2-9758-453E-8B23-0490BF5B911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FC3F7EB-224F-438F-AC11-CCC28C9A3A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2A8259-E58A-4D7D-AF1D-319999852304}" type="slidenum">
              <a:rPr lang="en-GB" altLang="en-US" smtClean="0"/>
              <a:pPr>
                <a:spcBef>
                  <a:spcPct val="0"/>
                </a:spcBef>
              </a:pPr>
              <a:t>1</a:t>
            </a:fld>
            <a:endParaRPr lang="en-GB" altLang="en-US"/>
          </a:p>
        </p:txBody>
      </p:sp>
      <p:sp>
        <p:nvSpPr>
          <p:cNvPr id="5123" name="Rectangle 2">
            <a:extLst>
              <a:ext uri="{FF2B5EF4-FFF2-40B4-BE49-F238E27FC236}">
                <a16:creationId xmlns:a16="http://schemas.microsoft.com/office/drawing/2014/main" id="{198DD454-78C1-4868-942B-52ACD606053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B92F715-80C5-4D2F-84B1-21BEC7A7C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Matt lead </a:t>
            </a:r>
            <a:r>
              <a:rPr lang="en-US" altLang="en-US">
                <a:latin typeface="Arial" panose="020B0604020202020204" pitchFamily="34" charset="0"/>
              </a:rPr>
              <a:t>slides 1,7,20-24</a:t>
            </a:r>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C73E5D5-C919-498A-ABC6-45FE239600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9BC2D4-64D2-4D57-9AD0-25F1CC57593C}" type="slidenum">
              <a:rPr lang="en-GB" altLang="en-US" smtClean="0"/>
              <a:pPr>
                <a:spcBef>
                  <a:spcPct val="0"/>
                </a:spcBef>
              </a:pPr>
              <a:t>18</a:t>
            </a:fld>
            <a:endParaRPr lang="en-GB" altLang="en-US"/>
          </a:p>
        </p:txBody>
      </p:sp>
      <p:sp>
        <p:nvSpPr>
          <p:cNvPr id="30723" name="Rectangle 2">
            <a:extLst>
              <a:ext uri="{FF2B5EF4-FFF2-40B4-BE49-F238E27FC236}">
                <a16:creationId xmlns:a16="http://schemas.microsoft.com/office/drawing/2014/main" id="{66BA8D8F-378D-4786-83C7-263092E0D76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90C4BF6-E2D2-42D7-A1C5-DF104F895B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74D3375-6D14-45DF-8E69-74F55F13D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1E5D3F-986C-42D4-93AA-29FDC8881DBF}" type="slidenum">
              <a:rPr lang="en-GB" altLang="en-US" smtClean="0"/>
              <a:pPr>
                <a:spcBef>
                  <a:spcPct val="0"/>
                </a:spcBef>
              </a:pPr>
              <a:t>19</a:t>
            </a:fld>
            <a:endParaRPr lang="en-GB" altLang="en-US"/>
          </a:p>
        </p:txBody>
      </p:sp>
      <p:sp>
        <p:nvSpPr>
          <p:cNvPr id="32771" name="Rectangle 2">
            <a:extLst>
              <a:ext uri="{FF2B5EF4-FFF2-40B4-BE49-F238E27FC236}">
                <a16:creationId xmlns:a16="http://schemas.microsoft.com/office/drawing/2014/main" id="{0FEA7BDC-AE00-4C55-9360-E63DA3FAE29E}"/>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ABD0478-BCF4-4514-9452-73CD2B1C8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208E7C1-B1F1-4B98-AAFD-1CDC4C71F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10493A-AF93-41F7-8175-4FB64B95E147}" type="slidenum">
              <a:rPr lang="en-GB" altLang="en-US" smtClean="0"/>
              <a:pPr>
                <a:spcBef>
                  <a:spcPct val="0"/>
                </a:spcBef>
              </a:pPr>
              <a:t>21</a:t>
            </a:fld>
            <a:endParaRPr lang="en-GB" altLang="en-US"/>
          </a:p>
        </p:txBody>
      </p:sp>
      <p:sp>
        <p:nvSpPr>
          <p:cNvPr id="34819" name="Rectangle 2">
            <a:extLst>
              <a:ext uri="{FF2B5EF4-FFF2-40B4-BE49-F238E27FC236}">
                <a16:creationId xmlns:a16="http://schemas.microsoft.com/office/drawing/2014/main" id="{8D362396-5EA9-43D5-807D-C84938D10001}"/>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273F394E-CFDC-4A4D-B082-4324FE6C20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FC3F7EB-224F-438F-AC11-CCC28C9A3A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2A8259-E58A-4D7D-AF1D-319999852304}" type="slidenum">
              <a:rPr lang="en-GB" altLang="en-US" smtClean="0"/>
              <a:pPr>
                <a:spcBef>
                  <a:spcPct val="0"/>
                </a:spcBef>
              </a:pPr>
              <a:t>25</a:t>
            </a:fld>
            <a:endParaRPr lang="en-GB" altLang="en-US"/>
          </a:p>
        </p:txBody>
      </p:sp>
      <p:sp>
        <p:nvSpPr>
          <p:cNvPr id="5123" name="Rectangle 2">
            <a:extLst>
              <a:ext uri="{FF2B5EF4-FFF2-40B4-BE49-F238E27FC236}">
                <a16:creationId xmlns:a16="http://schemas.microsoft.com/office/drawing/2014/main" id="{198DD454-78C1-4868-942B-52ACD606053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B92F715-80C5-4D2F-84B1-21BEC7A7C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86793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D720CE-64C1-4604-A575-D921E449C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31C460-55FA-4912-9347-7C99A44CF86B}" type="slidenum">
              <a:rPr lang="en-GB" altLang="en-US" smtClean="0"/>
              <a:pPr>
                <a:spcBef>
                  <a:spcPct val="0"/>
                </a:spcBef>
              </a:pPr>
              <a:t>2</a:t>
            </a:fld>
            <a:endParaRPr lang="en-GB" altLang="en-US"/>
          </a:p>
        </p:txBody>
      </p:sp>
      <p:sp>
        <p:nvSpPr>
          <p:cNvPr id="7171" name="Rectangle 2">
            <a:extLst>
              <a:ext uri="{FF2B5EF4-FFF2-40B4-BE49-F238E27FC236}">
                <a16:creationId xmlns:a16="http://schemas.microsoft.com/office/drawing/2014/main" id="{DCE987E5-C0CB-4637-8061-28E9D103E9B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17903A9F-8B16-4053-A6BA-0C600744D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We recommend that children do not start Breakfast club until they have started full time in school.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0DF4E7B-E538-4CAF-BADC-4324CD3DAF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B31D9F-4B81-4683-BD33-BA5DC81BAF89}" type="slidenum">
              <a:rPr lang="en-GB" altLang="en-US" smtClean="0"/>
              <a:pPr>
                <a:spcBef>
                  <a:spcPct val="0"/>
                </a:spcBef>
              </a:pPr>
              <a:t>3</a:t>
            </a:fld>
            <a:endParaRPr lang="en-GB" altLang="en-US"/>
          </a:p>
        </p:txBody>
      </p:sp>
      <p:sp>
        <p:nvSpPr>
          <p:cNvPr id="9219" name="Rectangle 2">
            <a:extLst>
              <a:ext uri="{FF2B5EF4-FFF2-40B4-BE49-F238E27FC236}">
                <a16:creationId xmlns:a16="http://schemas.microsoft.com/office/drawing/2014/main" id="{F1050038-72A8-49D4-80E7-672B0909AC9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9B492300-5A23-422A-8B21-87CC83EAB0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0949214-FA83-49C7-86B5-21CA661EE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A70B85-BE11-48A5-83E0-F8E28929C032}" type="slidenum">
              <a:rPr lang="en-GB" altLang="en-US" smtClean="0"/>
              <a:pPr>
                <a:spcBef>
                  <a:spcPct val="0"/>
                </a:spcBef>
              </a:pPr>
              <a:t>6</a:t>
            </a:fld>
            <a:endParaRPr lang="en-GB" altLang="en-US"/>
          </a:p>
        </p:txBody>
      </p:sp>
      <p:sp>
        <p:nvSpPr>
          <p:cNvPr id="13315" name="Rectangle 2">
            <a:extLst>
              <a:ext uri="{FF2B5EF4-FFF2-40B4-BE49-F238E27FC236}">
                <a16:creationId xmlns:a16="http://schemas.microsoft.com/office/drawing/2014/main" id="{2793E5F9-D4DC-430C-A7D0-197D5CFB06F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1041E45-9D5D-4359-842C-ED11066DAB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775EF8D-4F09-449C-A3DB-AEE9EE78D6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6AC9A-D9A7-4EC8-AAC8-DD25638C5391}" type="slidenum">
              <a:rPr lang="en-GB" altLang="en-US" smtClean="0"/>
              <a:pPr>
                <a:spcBef>
                  <a:spcPct val="0"/>
                </a:spcBef>
              </a:pPr>
              <a:t>7</a:t>
            </a:fld>
            <a:endParaRPr lang="en-GB" altLang="en-US"/>
          </a:p>
        </p:txBody>
      </p:sp>
      <p:sp>
        <p:nvSpPr>
          <p:cNvPr id="15363" name="Rectangle 2">
            <a:extLst>
              <a:ext uri="{FF2B5EF4-FFF2-40B4-BE49-F238E27FC236}">
                <a16:creationId xmlns:a16="http://schemas.microsoft.com/office/drawing/2014/main" id="{6117B24C-815D-4423-8779-3DD5B817F82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29C30C2-61F6-46ED-845C-93891641CB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9B1C247-E29B-4085-BBA0-0C1FF3C61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678052-F762-437E-B8B0-C3254146F38E}" type="slidenum">
              <a:rPr lang="en-GB" altLang="en-US" smtClean="0"/>
              <a:pPr>
                <a:spcBef>
                  <a:spcPct val="0"/>
                </a:spcBef>
              </a:pPr>
              <a:t>8</a:t>
            </a:fld>
            <a:endParaRPr lang="en-GB" altLang="en-US"/>
          </a:p>
        </p:txBody>
      </p:sp>
      <p:sp>
        <p:nvSpPr>
          <p:cNvPr id="17411" name="Rectangle 2">
            <a:extLst>
              <a:ext uri="{FF2B5EF4-FFF2-40B4-BE49-F238E27FC236}">
                <a16:creationId xmlns:a16="http://schemas.microsoft.com/office/drawing/2014/main" id="{D76481A7-65B8-4946-8E7A-EFBD77BE80D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10F8A15-29CA-4B77-AC43-9BE08CF41A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15AE63D-9810-47EE-8345-A31C7FB12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13ED9B-188F-4EA8-A078-97820BF3E5B2}" type="slidenum">
              <a:rPr lang="en-GB" altLang="en-US" smtClean="0"/>
              <a:pPr>
                <a:spcBef>
                  <a:spcPct val="0"/>
                </a:spcBef>
              </a:pPr>
              <a:t>12</a:t>
            </a:fld>
            <a:endParaRPr lang="en-GB" altLang="en-US"/>
          </a:p>
        </p:txBody>
      </p:sp>
      <p:sp>
        <p:nvSpPr>
          <p:cNvPr id="22531" name="Rectangle 2">
            <a:extLst>
              <a:ext uri="{FF2B5EF4-FFF2-40B4-BE49-F238E27FC236}">
                <a16:creationId xmlns:a16="http://schemas.microsoft.com/office/drawing/2014/main" id="{72A951CD-733C-49DB-ABD4-9FB78675211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00F31B0-0619-4CE1-AFA8-65FE7E8A2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0B74E68-F2ED-418F-8633-D23B302A926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1061FF88-6050-400C-B399-470BF4581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E4F0C208-8741-4026-865E-9E8ECD43D1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F29148E7-E21D-4268-ADE4-E22C5895D644}" type="slidenum">
              <a:rPr lang="en-GB" altLang="en-US" smtClean="0"/>
              <a:pPr/>
              <a:t>14</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97D67B2-9758-453E-8B23-0490BF5B9111}" type="slidenum">
              <a:rPr lang="en-GB" smtClean="0"/>
              <a:pPr>
                <a:defRPr/>
              </a:pPr>
              <a:t>16</a:t>
            </a:fld>
            <a:endParaRPr lang="en-GB"/>
          </a:p>
        </p:txBody>
      </p:sp>
    </p:spTree>
    <p:extLst>
      <p:ext uri="{BB962C8B-B14F-4D97-AF65-F5344CB8AC3E}">
        <p14:creationId xmlns:p14="http://schemas.microsoft.com/office/powerpoint/2010/main" val="179148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3BF693-68D5-43A1-B75F-F8DF531C7EB7}" type="slidenum">
              <a:rPr lang="en-US" smtClean="0"/>
              <a:pPr>
                <a:defRPr/>
              </a:pPr>
              <a:t>‹#›</a:t>
            </a:fld>
            <a:endParaRPr lang="en-US"/>
          </a:p>
        </p:txBody>
      </p:sp>
    </p:spTree>
    <p:extLst>
      <p:ext uri="{BB962C8B-B14F-4D97-AF65-F5344CB8AC3E}">
        <p14:creationId xmlns:p14="http://schemas.microsoft.com/office/powerpoint/2010/main" val="145610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9C7123-E4F7-496B-816E-695E3E83A328}" type="slidenum">
              <a:rPr lang="en-US" smtClean="0"/>
              <a:pPr>
                <a:defRPr/>
              </a:pPr>
              <a:t>‹#›</a:t>
            </a:fld>
            <a:endParaRPr lang="en-US"/>
          </a:p>
        </p:txBody>
      </p:sp>
    </p:spTree>
    <p:extLst>
      <p:ext uri="{BB962C8B-B14F-4D97-AF65-F5344CB8AC3E}">
        <p14:creationId xmlns:p14="http://schemas.microsoft.com/office/powerpoint/2010/main" val="172686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9C7123-E4F7-496B-816E-695E3E83A328}"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239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9C7123-E4F7-496B-816E-695E3E83A328}" type="slidenum">
              <a:rPr lang="en-US" smtClean="0"/>
              <a:pPr>
                <a:defRPr/>
              </a:pPr>
              <a:t>‹#›</a:t>
            </a:fld>
            <a:endParaRPr lang="en-US"/>
          </a:p>
        </p:txBody>
      </p:sp>
    </p:spTree>
    <p:extLst>
      <p:ext uri="{BB962C8B-B14F-4D97-AF65-F5344CB8AC3E}">
        <p14:creationId xmlns:p14="http://schemas.microsoft.com/office/powerpoint/2010/main" val="274915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9C7123-E4F7-496B-816E-695E3E83A328}"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3150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9C7123-E4F7-496B-816E-695E3E83A328}" type="slidenum">
              <a:rPr lang="en-US" smtClean="0"/>
              <a:pPr>
                <a:defRPr/>
              </a:pPr>
              <a:t>‹#›</a:t>
            </a:fld>
            <a:endParaRPr lang="en-US"/>
          </a:p>
        </p:txBody>
      </p:sp>
    </p:spTree>
    <p:extLst>
      <p:ext uri="{BB962C8B-B14F-4D97-AF65-F5344CB8AC3E}">
        <p14:creationId xmlns:p14="http://schemas.microsoft.com/office/powerpoint/2010/main" val="81883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574130-3186-4F2B-8914-930EA3DBB416}" type="slidenum">
              <a:rPr lang="en-US" smtClean="0"/>
              <a:pPr>
                <a:defRPr/>
              </a:pPr>
              <a:t>‹#›</a:t>
            </a:fld>
            <a:endParaRPr lang="en-US"/>
          </a:p>
        </p:txBody>
      </p:sp>
    </p:spTree>
    <p:extLst>
      <p:ext uri="{BB962C8B-B14F-4D97-AF65-F5344CB8AC3E}">
        <p14:creationId xmlns:p14="http://schemas.microsoft.com/office/powerpoint/2010/main" val="2266827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5A905-F856-4D2F-9668-410D565A469D}" type="slidenum">
              <a:rPr lang="en-US" smtClean="0"/>
              <a:pPr>
                <a:defRPr/>
              </a:pPr>
              <a:t>‹#›</a:t>
            </a:fld>
            <a:endParaRPr lang="en-US"/>
          </a:p>
        </p:txBody>
      </p:sp>
    </p:spTree>
    <p:extLst>
      <p:ext uri="{BB962C8B-B14F-4D97-AF65-F5344CB8AC3E}">
        <p14:creationId xmlns:p14="http://schemas.microsoft.com/office/powerpoint/2010/main" val="198136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D8AF58D-043F-4F6E-89FB-AC26F8679C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A9256D-3AEB-435B-8C04-8FDE77CB0A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CC5E8D-6CE0-473F-9927-1A0F73594F6F}"/>
              </a:ext>
            </a:extLst>
          </p:cNvPr>
          <p:cNvSpPr>
            <a:spLocks noGrp="1" noChangeArrowheads="1"/>
          </p:cNvSpPr>
          <p:nvPr>
            <p:ph type="sldNum" sz="quarter" idx="12"/>
          </p:nvPr>
        </p:nvSpPr>
        <p:spPr>
          <a:ln/>
        </p:spPr>
        <p:txBody>
          <a:bodyPr/>
          <a:lstStyle>
            <a:lvl1pPr>
              <a:defRPr/>
            </a:lvl1pPr>
          </a:lstStyle>
          <a:p>
            <a:pPr>
              <a:defRPr/>
            </a:pPr>
            <a:fld id="{C38B085C-B290-467A-81FC-825A8C307C08}" type="slidenum">
              <a:rPr lang="en-US"/>
              <a:pPr>
                <a:defRPr/>
              </a:pPr>
              <a:t>‹#›</a:t>
            </a:fld>
            <a:endParaRPr lang="en-US"/>
          </a:p>
        </p:txBody>
      </p:sp>
    </p:spTree>
    <p:extLst>
      <p:ext uri="{BB962C8B-B14F-4D97-AF65-F5344CB8AC3E}">
        <p14:creationId xmlns:p14="http://schemas.microsoft.com/office/powerpoint/2010/main" val="2756712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F9AE86D4-0829-477E-B7F6-94A3A520D61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B0303DF-C96C-422E-9BCD-CD647EE1C5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ACEB521-97C8-4FD7-B192-618269C6E4DB}"/>
              </a:ext>
            </a:extLst>
          </p:cNvPr>
          <p:cNvSpPr>
            <a:spLocks noGrp="1" noChangeArrowheads="1"/>
          </p:cNvSpPr>
          <p:nvPr>
            <p:ph type="sldNum" sz="quarter" idx="12"/>
          </p:nvPr>
        </p:nvSpPr>
        <p:spPr>
          <a:ln/>
        </p:spPr>
        <p:txBody>
          <a:bodyPr/>
          <a:lstStyle>
            <a:lvl1pPr>
              <a:defRPr/>
            </a:lvl1pPr>
          </a:lstStyle>
          <a:p>
            <a:pPr>
              <a:defRPr/>
            </a:pPr>
            <a:fld id="{2D5F5667-F38E-401E-9256-ECDFE4F60379}" type="slidenum">
              <a:rPr lang="en-US"/>
              <a:pPr>
                <a:defRPr/>
              </a:pPr>
              <a:t>‹#›</a:t>
            </a:fld>
            <a:endParaRPr lang="en-US"/>
          </a:p>
        </p:txBody>
      </p:sp>
    </p:spTree>
    <p:extLst>
      <p:ext uri="{BB962C8B-B14F-4D97-AF65-F5344CB8AC3E}">
        <p14:creationId xmlns:p14="http://schemas.microsoft.com/office/powerpoint/2010/main" val="351583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D1CD5C7-1262-4631-8170-8A7A4658D2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A430329-D052-4C4C-9469-575A2B3AD3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ABD27B-C127-4522-9A4A-ADC95170987D}"/>
              </a:ext>
            </a:extLst>
          </p:cNvPr>
          <p:cNvSpPr>
            <a:spLocks noGrp="1" noChangeArrowheads="1"/>
          </p:cNvSpPr>
          <p:nvPr>
            <p:ph type="sldNum" sz="quarter" idx="12"/>
          </p:nvPr>
        </p:nvSpPr>
        <p:spPr>
          <a:ln/>
        </p:spPr>
        <p:txBody>
          <a:bodyPr/>
          <a:lstStyle>
            <a:lvl1pPr>
              <a:defRPr/>
            </a:lvl1pPr>
          </a:lstStyle>
          <a:p>
            <a:pPr>
              <a:defRPr/>
            </a:pPr>
            <a:fld id="{81325164-E9C2-4F26-BB63-2D003F3EB978}" type="slidenum">
              <a:rPr lang="en-US"/>
              <a:pPr>
                <a:defRPr/>
              </a:pPr>
              <a:t>‹#›</a:t>
            </a:fld>
            <a:endParaRPr lang="en-US"/>
          </a:p>
        </p:txBody>
      </p:sp>
    </p:spTree>
    <p:extLst>
      <p:ext uri="{BB962C8B-B14F-4D97-AF65-F5344CB8AC3E}">
        <p14:creationId xmlns:p14="http://schemas.microsoft.com/office/powerpoint/2010/main" val="390749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EB874D-A862-49D7-9DA0-739252362BE5}" type="slidenum">
              <a:rPr lang="en-US" smtClean="0"/>
              <a:pPr>
                <a:defRPr/>
              </a:pPr>
              <a:t>‹#›</a:t>
            </a:fld>
            <a:endParaRPr lang="en-US"/>
          </a:p>
        </p:txBody>
      </p:sp>
    </p:spTree>
    <p:extLst>
      <p:ext uri="{BB962C8B-B14F-4D97-AF65-F5344CB8AC3E}">
        <p14:creationId xmlns:p14="http://schemas.microsoft.com/office/powerpoint/2010/main" val="371433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911735FB-91D0-4371-BCA6-A0E7C3D271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0262BEA-6C79-42A6-85B3-87EED87629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40C82D5-A00A-4C1F-8659-DBE004BF4BC5}"/>
              </a:ext>
            </a:extLst>
          </p:cNvPr>
          <p:cNvSpPr>
            <a:spLocks noGrp="1" noChangeArrowheads="1"/>
          </p:cNvSpPr>
          <p:nvPr>
            <p:ph type="sldNum" sz="quarter" idx="12"/>
          </p:nvPr>
        </p:nvSpPr>
        <p:spPr>
          <a:ln/>
        </p:spPr>
        <p:txBody>
          <a:bodyPr/>
          <a:lstStyle>
            <a:lvl1pPr>
              <a:defRPr/>
            </a:lvl1pPr>
          </a:lstStyle>
          <a:p>
            <a:pPr>
              <a:defRPr/>
            </a:pPr>
            <a:fld id="{4CCDF279-3389-4A7F-BE7C-8BE71E31DF84}" type="slidenum">
              <a:rPr lang="en-US"/>
              <a:pPr>
                <a:defRPr/>
              </a:pPr>
              <a:t>‹#›</a:t>
            </a:fld>
            <a:endParaRPr lang="en-US"/>
          </a:p>
        </p:txBody>
      </p:sp>
    </p:spTree>
    <p:extLst>
      <p:ext uri="{BB962C8B-B14F-4D97-AF65-F5344CB8AC3E}">
        <p14:creationId xmlns:p14="http://schemas.microsoft.com/office/powerpoint/2010/main" val="161598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E43894-973D-4400-8B31-8F6B19E5A91D}" type="slidenum">
              <a:rPr lang="en-US" smtClean="0"/>
              <a:pPr>
                <a:defRPr/>
              </a:pPr>
              <a:t>‹#›</a:t>
            </a:fld>
            <a:endParaRPr lang="en-US"/>
          </a:p>
        </p:txBody>
      </p:sp>
    </p:spTree>
    <p:extLst>
      <p:ext uri="{BB962C8B-B14F-4D97-AF65-F5344CB8AC3E}">
        <p14:creationId xmlns:p14="http://schemas.microsoft.com/office/powerpoint/2010/main" val="210694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31CC4D-B532-4900-B544-484D3D1B9685}" type="slidenum">
              <a:rPr lang="en-US" smtClean="0"/>
              <a:pPr>
                <a:defRPr/>
              </a:pPr>
              <a:t>‹#›</a:t>
            </a:fld>
            <a:endParaRPr lang="en-US"/>
          </a:p>
        </p:txBody>
      </p:sp>
    </p:spTree>
    <p:extLst>
      <p:ext uri="{BB962C8B-B14F-4D97-AF65-F5344CB8AC3E}">
        <p14:creationId xmlns:p14="http://schemas.microsoft.com/office/powerpoint/2010/main" val="278108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AD5D7A9-FF96-4802-B725-3E1539959163}" type="slidenum">
              <a:rPr lang="en-US" smtClean="0"/>
              <a:pPr>
                <a:defRPr/>
              </a:pPr>
              <a:t>‹#›</a:t>
            </a:fld>
            <a:endParaRPr lang="en-US"/>
          </a:p>
        </p:txBody>
      </p:sp>
    </p:spTree>
    <p:extLst>
      <p:ext uri="{BB962C8B-B14F-4D97-AF65-F5344CB8AC3E}">
        <p14:creationId xmlns:p14="http://schemas.microsoft.com/office/powerpoint/2010/main" val="322122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546A1AE-2DB2-4B01-89BA-10A0CD1DD3ED}" type="slidenum">
              <a:rPr lang="en-US" smtClean="0"/>
              <a:pPr>
                <a:defRPr/>
              </a:pPr>
              <a:t>‹#›</a:t>
            </a:fld>
            <a:endParaRPr lang="en-US"/>
          </a:p>
        </p:txBody>
      </p:sp>
    </p:spTree>
    <p:extLst>
      <p:ext uri="{BB962C8B-B14F-4D97-AF65-F5344CB8AC3E}">
        <p14:creationId xmlns:p14="http://schemas.microsoft.com/office/powerpoint/2010/main" val="272037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9BB168-EA9A-4ECE-85DE-ABA70A82C305}" type="slidenum">
              <a:rPr lang="en-US" smtClean="0"/>
              <a:pPr>
                <a:defRPr/>
              </a:pPr>
              <a:t>‹#›</a:t>
            </a:fld>
            <a:endParaRPr lang="en-US"/>
          </a:p>
        </p:txBody>
      </p:sp>
    </p:spTree>
    <p:extLst>
      <p:ext uri="{BB962C8B-B14F-4D97-AF65-F5344CB8AC3E}">
        <p14:creationId xmlns:p14="http://schemas.microsoft.com/office/powerpoint/2010/main" val="54340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BF3554-8671-4295-A5F2-CE6424BBFE4C}" type="slidenum">
              <a:rPr lang="en-US" smtClean="0"/>
              <a:pPr>
                <a:defRPr/>
              </a:pPr>
              <a:t>‹#›</a:t>
            </a:fld>
            <a:endParaRPr lang="en-US"/>
          </a:p>
        </p:txBody>
      </p:sp>
    </p:spTree>
    <p:extLst>
      <p:ext uri="{BB962C8B-B14F-4D97-AF65-F5344CB8AC3E}">
        <p14:creationId xmlns:p14="http://schemas.microsoft.com/office/powerpoint/2010/main" val="427382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32851B-061C-44B0-B1DA-3A97A2388793}" type="slidenum">
              <a:rPr lang="en-US" smtClean="0"/>
              <a:pPr>
                <a:defRPr/>
              </a:pPr>
              <a:t>‹#›</a:t>
            </a:fld>
            <a:endParaRPr lang="en-US"/>
          </a:p>
        </p:txBody>
      </p:sp>
    </p:spTree>
    <p:extLst>
      <p:ext uri="{BB962C8B-B14F-4D97-AF65-F5344CB8AC3E}">
        <p14:creationId xmlns:p14="http://schemas.microsoft.com/office/powerpoint/2010/main" val="64008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09C7123-E4F7-496B-816E-695E3E83A328}" type="slidenum">
              <a:rPr lang="en-US" smtClean="0"/>
              <a:pPr>
                <a:defRPr/>
              </a:pPr>
              <a:t>‹#›</a:t>
            </a:fld>
            <a:endParaRPr lang="en-US"/>
          </a:p>
        </p:txBody>
      </p:sp>
    </p:spTree>
    <p:extLst>
      <p:ext uri="{BB962C8B-B14F-4D97-AF65-F5344CB8AC3E}">
        <p14:creationId xmlns:p14="http://schemas.microsoft.com/office/powerpoint/2010/main" val="21694546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installfirst.co.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finstallfirst.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48E787F-80D7-450B-B2B2-E9B025220AD9}"/>
              </a:ext>
            </a:extLst>
          </p:cNvPr>
          <p:cNvSpPr>
            <a:spLocks noGrp="1" noChangeArrowheads="1"/>
          </p:cNvSpPr>
          <p:nvPr>
            <p:ph type="ctrTitle"/>
          </p:nvPr>
        </p:nvSpPr>
        <p:spPr>
          <a:xfrm>
            <a:off x="685800" y="-496069"/>
            <a:ext cx="7772400" cy="5689600"/>
          </a:xfrm>
        </p:spPr>
        <p:txBody>
          <a:bodyPr/>
          <a:lstStyle/>
          <a:p>
            <a:pPr algn="ctr" eaLnBrk="1" hangingPunct="1"/>
            <a:r>
              <a:rPr lang="en-US" altLang="en-US" sz="4000" dirty="0">
                <a:solidFill>
                  <a:schemeClr val="tx1"/>
                </a:solidFill>
                <a:latin typeface="Sassoon Primary" pitchFamily="50" charset="0"/>
              </a:rPr>
              <a:t>Welcome to </a:t>
            </a:r>
            <a:br>
              <a:rPr lang="en-US" altLang="en-US" sz="4000" dirty="0">
                <a:solidFill>
                  <a:schemeClr val="tx1"/>
                </a:solidFill>
                <a:latin typeface="Sassoon Primary" pitchFamily="50" charset="0"/>
              </a:rPr>
            </a:br>
            <a:r>
              <a:rPr lang="en-US" altLang="en-US" sz="4000" dirty="0">
                <a:solidFill>
                  <a:schemeClr val="tx1"/>
                </a:solidFill>
                <a:latin typeface="Sassoon Primary" pitchFamily="50" charset="0"/>
              </a:rPr>
              <a:t>Finstall First School</a:t>
            </a:r>
            <a:br>
              <a:rPr lang="en-US" altLang="en-US" sz="4000" dirty="0">
                <a:latin typeface="Sassoon Primary" pitchFamily="50" charset="0"/>
              </a:rPr>
            </a:br>
            <a:br>
              <a:rPr lang="en-US" altLang="en-US" sz="4000" dirty="0">
                <a:latin typeface="Sassoon Primary" pitchFamily="50" charset="0"/>
              </a:rPr>
            </a:br>
            <a:br>
              <a:rPr lang="en-US" altLang="en-US" sz="4000" dirty="0"/>
            </a:br>
            <a:br>
              <a:rPr lang="en-US" altLang="en-US" sz="4000" dirty="0"/>
            </a:br>
            <a:br>
              <a:rPr lang="en-US" altLang="en-US" sz="4000" dirty="0"/>
            </a:br>
            <a:r>
              <a:rPr lang="en-US" altLang="en-US" sz="4000" dirty="0">
                <a:solidFill>
                  <a:schemeClr val="tx1"/>
                </a:solidFill>
                <a:latin typeface="Sassoon Primary" pitchFamily="50" charset="0"/>
              </a:rPr>
              <a:t>New Parents’ Information</a:t>
            </a:r>
          </a:p>
        </p:txBody>
      </p:sp>
      <p:pic>
        <p:nvPicPr>
          <p:cNvPr id="4099" name="Picture 6" descr="FFSLogo (2)">
            <a:extLst>
              <a:ext uri="{FF2B5EF4-FFF2-40B4-BE49-F238E27FC236}">
                <a16:creationId xmlns:a16="http://schemas.microsoft.com/office/drawing/2014/main" id="{C11887B7-869D-4298-9A41-EDD9B0DF7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863" y="2204864"/>
            <a:ext cx="19431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a:extLst>
              <a:ext uri="{FF2B5EF4-FFF2-40B4-BE49-F238E27FC236}">
                <a16:creationId xmlns:a16="http://schemas.microsoft.com/office/drawing/2014/main" id="{23A2BEF4-ADDC-485C-984B-E846316ED083}"/>
              </a:ext>
            </a:extLst>
          </p:cNvPr>
          <p:cNvSpPr>
            <a:spLocks noChangeArrowheads="1"/>
          </p:cNvSpPr>
          <p:nvPr/>
        </p:nvSpPr>
        <p:spPr bwMode="auto">
          <a:xfrm>
            <a:off x="2121694" y="5301208"/>
            <a:ext cx="4897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hlinkClick r:id="rId4">
                  <a:extLst>
                    <a:ext uri="{A12FA001-AC4F-418D-AE19-62706E023703}">
                      <ahyp:hlinkClr xmlns:ahyp="http://schemas.microsoft.com/office/drawing/2018/hyperlinkcolor" val="tx"/>
                    </a:ext>
                  </a:extLst>
                </a:hlinkClick>
              </a:rPr>
              <a:t>www.finstallfirst.co.uk</a:t>
            </a:r>
            <a:endParaRPr lang="en-GB" altLang="en-US" sz="2400" dirty="0"/>
          </a:p>
          <a:p>
            <a:pPr algn="ctr" eaLnBrk="1" hangingPunct="1">
              <a:spcBef>
                <a:spcPct val="0"/>
              </a:spcBef>
              <a:buFontTx/>
              <a:buNone/>
            </a:pPr>
            <a:endParaRPr lang="en-GB"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indefinite" fill="hold" grpId="0" nodeType="withEffect">
                                  <p:stCondLst>
                                    <p:cond delay="0"/>
                                  </p:stCondLst>
                                  <p:endCondLst>
                                    <p:cond evt="onNext" delay="0">
                                      <p:tgtEl>
                                        <p:sldTgt/>
                                      </p:tgtEl>
                                    </p:cond>
                                  </p:endCondLst>
                                  <p:iterate type="lt">
                                    <p:tmPct val="10000"/>
                                  </p:iterate>
                                  <p:childTnLst>
                                    <p:set>
                                      <p:cBhvr override="childStyle">
                                        <p:cTn id="6" dur="1000" autoRev="1" fill="hold"/>
                                        <p:tgtEl>
                                          <p:spTgt spid="2055"/>
                                        </p:tgtEl>
                                        <p:attrNameLst>
                                          <p:attrName>style.color</p:attrName>
                                        </p:attrNameLst>
                                      </p:cBhvr>
                                      <p:to>
                                        <p:clrVal>
                                          <a:schemeClr val="accent2"/>
                                        </p:clrVal>
                                      </p:to>
                                    </p:set>
                                    <p:set>
                                      <p:cBhvr>
                                        <p:cTn id="7" dur="1000" autoRev="1" fill="hold"/>
                                        <p:tgtEl>
                                          <p:spTgt spid="2055"/>
                                        </p:tgtEl>
                                        <p:attrNameLst>
                                          <p:attrName>fillcolor</p:attrName>
                                        </p:attrNameLst>
                                      </p:cBhvr>
                                      <p:to>
                                        <p:clrVal>
                                          <a:schemeClr val="accent2"/>
                                        </p:clrVal>
                                      </p:to>
                                    </p:set>
                                    <p:set>
                                      <p:cBhvr>
                                        <p:cTn id="8" dur="1000" autoRev="1" fill="hold"/>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330C-2A7D-446E-98CF-604F23309EF6}"/>
              </a:ext>
            </a:extLst>
          </p:cNvPr>
          <p:cNvSpPr>
            <a:spLocks noGrp="1"/>
          </p:cNvSpPr>
          <p:nvPr>
            <p:ph type="title"/>
          </p:nvPr>
        </p:nvSpPr>
        <p:spPr>
          <a:xfrm>
            <a:off x="457200" y="274638"/>
            <a:ext cx="6491064" cy="789126"/>
          </a:xfrm>
        </p:spPr>
        <p:txBody>
          <a:bodyPr>
            <a:normAutofit fontScale="90000"/>
          </a:bodyPr>
          <a:lstStyle/>
          <a:p>
            <a:pPr algn="ctr"/>
            <a:r>
              <a:rPr lang="en-GB" u="sng" dirty="0">
                <a:latin typeface="Sassoon Primary" pitchFamily="50" charset="0"/>
              </a:rPr>
              <a:t>How we assess in the Early Years Foundation Stage</a:t>
            </a:r>
          </a:p>
        </p:txBody>
      </p:sp>
      <p:sp>
        <p:nvSpPr>
          <p:cNvPr id="3" name="TextBox 2">
            <a:extLst>
              <a:ext uri="{FF2B5EF4-FFF2-40B4-BE49-F238E27FC236}">
                <a16:creationId xmlns:a16="http://schemas.microsoft.com/office/drawing/2014/main" id="{D8572313-2625-41CF-B8D6-06ED75E6FAE2}"/>
              </a:ext>
            </a:extLst>
          </p:cNvPr>
          <p:cNvSpPr txBox="1"/>
          <p:nvPr/>
        </p:nvSpPr>
        <p:spPr>
          <a:xfrm>
            <a:off x="179512" y="1700808"/>
            <a:ext cx="7200800" cy="4401205"/>
          </a:xfrm>
          <a:prstGeom prst="rect">
            <a:avLst/>
          </a:prstGeom>
          <a:noFill/>
        </p:spPr>
        <p:txBody>
          <a:bodyPr wrap="square" rtlCol="0">
            <a:spAutoFit/>
          </a:bodyPr>
          <a:lstStyle/>
          <a:p>
            <a:r>
              <a:rPr lang="en-GB" sz="2000" dirty="0">
                <a:latin typeface="Sassoon Primary" pitchFamily="50" charset="0"/>
              </a:rPr>
              <a:t>Baseline assessment – within the first 3-4 weeks of your child starting school.</a:t>
            </a:r>
          </a:p>
          <a:p>
            <a:pPr marL="285750" indent="-285750">
              <a:buFont typeface="Arial" panose="020B0604020202020204" pitchFamily="34" charset="0"/>
              <a:buChar char="•"/>
            </a:pPr>
            <a:endParaRPr lang="en-GB" sz="2000" dirty="0">
              <a:latin typeface="Sassoon Primary" pitchFamily="50" charset="0"/>
            </a:endParaRPr>
          </a:p>
          <a:p>
            <a:pPr marL="285750" indent="-285750">
              <a:buFont typeface="Arial" panose="020B0604020202020204" pitchFamily="34" charset="0"/>
              <a:buChar char="•"/>
            </a:pPr>
            <a:r>
              <a:rPr lang="en-GB" sz="2000" dirty="0">
                <a:latin typeface="Sassoon Primary" pitchFamily="50" charset="0"/>
              </a:rPr>
              <a:t>This helps determine what your child knows and can do.</a:t>
            </a:r>
          </a:p>
          <a:p>
            <a:endParaRPr lang="en-GB" sz="2000" dirty="0">
              <a:latin typeface="Sassoon Primary" pitchFamily="50" charset="0"/>
            </a:endParaRPr>
          </a:p>
          <a:p>
            <a:pPr marL="285750" indent="-285750">
              <a:buFont typeface="Arial" panose="020B0604020202020204" pitchFamily="34" charset="0"/>
              <a:buChar char="•"/>
            </a:pPr>
            <a:r>
              <a:rPr lang="en-GB" sz="2000" dirty="0">
                <a:latin typeface="Sassoon Primary" pitchFamily="50" charset="0"/>
              </a:rPr>
              <a:t>We use this assessment to help us plan appropriate activities  to challenge your child in their learning and to help them to make progress.</a:t>
            </a:r>
          </a:p>
          <a:p>
            <a:pPr marL="285750" indent="-285750">
              <a:buFont typeface="Arial" panose="020B0604020202020204" pitchFamily="34" charset="0"/>
              <a:buChar char="•"/>
            </a:pPr>
            <a:endParaRPr lang="en-GB" sz="2000" dirty="0">
              <a:latin typeface="Sassoon Primary" pitchFamily="50" charset="0"/>
            </a:endParaRPr>
          </a:p>
          <a:p>
            <a:r>
              <a:rPr lang="en-GB" sz="2000" dirty="0">
                <a:latin typeface="Sassoon Primary" pitchFamily="50" charset="0"/>
              </a:rPr>
              <a:t>We continue to assess and observe the children to make sure learning is pitched appropriately.</a:t>
            </a:r>
          </a:p>
          <a:p>
            <a:pPr marL="285750" indent="-285750">
              <a:buFont typeface="Arial" panose="020B0604020202020204" pitchFamily="34" charset="0"/>
              <a:buChar char="•"/>
            </a:pPr>
            <a:endParaRPr lang="en-GB" sz="2000" dirty="0">
              <a:latin typeface="Sassoon Primary" pitchFamily="50" charset="0"/>
            </a:endParaRPr>
          </a:p>
          <a:p>
            <a:r>
              <a:rPr lang="en-GB" sz="2000" dirty="0">
                <a:latin typeface="Sassoon Primary" pitchFamily="50" charset="0"/>
              </a:rPr>
              <a:t>We spend a lot of time talking to the children, encouraging two way conversations and speaking in full sentences.</a:t>
            </a:r>
          </a:p>
        </p:txBody>
      </p:sp>
    </p:spTree>
    <p:extLst>
      <p:ext uri="{BB962C8B-B14F-4D97-AF65-F5344CB8AC3E}">
        <p14:creationId xmlns:p14="http://schemas.microsoft.com/office/powerpoint/2010/main" val="318561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F2029-544C-48FF-A0BA-743833920097}"/>
              </a:ext>
            </a:extLst>
          </p:cNvPr>
          <p:cNvSpPr/>
          <p:nvPr/>
        </p:nvSpPr>
        <p:spPr>
          <a:xfrm>
            <a:off x="1763713" y="260350"/>
            <a:ext cx="6102350" cy="1200150"/>
          </a:xfrm>
          <a:prstGeom prst="rect">
            <a:avLst/>
          </a:prstGeom>
        </p:spPr>
        <p:txBody>
          <a:bodyPr>
            <a:spAutoFit/>
          </a:bodyPr>
          <a:lstStyle/>
          <a:p>
            <a:pPr algn="ctr">
              <a:defRPr/>
            </a:pPr>
            <a:r>
              <a:rPr lang="en-GB" altLang="en-US" sz="3600" b="1" u="sng" dirty="0">
                <a:latin typeface="Sassoon Primary" pitchFamily="50" charset="0"/>
              </a:rPr>
              <a:t>How will I know how well my child is achieving? </a:t>
            </a:r>
            <a:endParaRPr lang="en-GB" sz="3600" b="1" dirty="0">
              <a:latin typeface="Sassoon Primary" pitchFamily="50" charset="0"/>
            </a:endParaRPr>
          </a:p>
        </p:txBody>
      </p:sp>
      <p:sp>
        <p:nvSpPr>
          <p:cNvPr id="3" name="Rectangle 2">
            <a:extLst>
              <a:ext uri="{FF2B5EF4-FFF2-40B4-BE49-F238E27FC236}">
                <a16:creationId xmlns:a16="http://schemas.microsoft.com/office/drawing/2014/main" id="{89B21F6C-A7EC-4924-A828-B763089E6063}"/>
              </a:ext>
            </a:extLst>
          </p:cNvPr>
          <p:cNvSpPr/>
          <p:nvPr/>
        </p:nvSpPr>
        <p:spPr>
          <a:xfrm>
            <a:off x="395536" y="1700213"/>
            <a:ext cx="7200799" cy="4893647"/>
          </a:xfrm>
          <a:prstGeom prst="rect">
            <a:avLst/>
          </a:prstGeom>
        </p:spPr>
        <p:txBody>
          <a:bodyPr wrap="square">
            <a:spAutoFit/>
          </a:bodyPr>
          <a:lstStyle/>
          <a:p>
            <a:pPr marL="457200" indent="-457200">
              <a:buFont typeface="Arial" panose="020B0604020202020204" pitchFamily="34" charset="0"/>
              <a:buChar char="•"/>
              <a:defRPr/>
            </a:pPr>
            <a:r>
              <a:rPr lang="en-GB" altLang="en-US" sz="2400" dirty="0">
                <a:latin typeface="Sassoon Primary" pitchFamily="50" charset="0"/>
              </a:rPr>
              <a:t>We will hold baseline meetings within the first half term of your child starting school. </a:t>
            </a:r>
          </a:p>
          <a:p>
            <a:pPr marL="457200" indent="-457200">
              <a:buFont typeface="Arial" panose="020B0604020202020204" pitchFamily="34" charset="0"/>
              <a:buChar char="•"/>
              <a:defRPr/>
            </a:pPr>
            <a:r>
              <a:rPr lang="en-GB" altLang="en-US" sz="2400" dirty="0">
                <a:latin typeface="Sassoon Primary" pitchFamily="50" charset="0"/>
              </a:rPr>
              <a:t>Autumn Term 2- Informal Parents’ Evening</a:t>
            </a:r>
          </a:p>
          <a:p>
            <a:pPr>
              <a:defRPr/>
            </a:pPr>
            <a:r>
              <a:rPr lang="en-GB" altLang="en-US" sz="2400" dirty="0">
                <a:latin typeface="Sassoon Primary" pitchFamily="50" charset="0"/>
              </a:rPr>
              <a:t>      (Open classroom).</a:t>
            </a:r>
          </a:p>
          <a:p>
            <a:pPr marL="457200" indent="-457200">
              <a:buFont typeface="Arial" panose="020B0604020202020204" pitchFamily="34" charset="0"/>
              <a:buChar char="•"/>
              <a:defRPr/>
            </a:pPr>
            <a:r>
              <a:rPr lang="en-GB" altLang="en-US" sz="2400" dirty="0">
                <a:latin typeface="Sassoon Primary" pitchFamily="50" charset="0"/>
              </a:rPr>
              <a:t>Spring Term 1- Formal Parents’ Evening </a:t>
            </a:r>
          </a:p>
          <a:p>
            <a:pPr>
              <a:defRPr/>
            </a:pPr>
            <a:r>
              <a:rPr lang="en-GB" altLang="en-US" sz="2400" dirty="0">
                <a:latin typeface="Sassoon Primary" pitchFamily="50" charset="0"/>
              </a:rPr>
              <a:t>       (10 minute appointment) </a:t>
            </a:r>
          </a:p>
          <a:p>
            <a:pPr marL="457200" indent="-457200">
              <a:buFont typeface="Arial" panose="020B0604020202020204" pitchFamily="34" charset="0"/>
              <a:buChar char="•"/>
              <a:defRPr/>
            </a:pPr>
            <a:r>
              <a:rPr lang="en-GB" altLang="en-US" sz="2400" dirty="0">
                <a:latin typeface="Sassoon Primary" pitchFamily="50" charset="0"/>
              </a:rPr>
              <a:t>Summer Term – Written End of Year Report.</a:t>
            </a:r>
          </a:p>
          <a:p>
            <a:pPr algn="ctr">
              <a:defRPr/>
            </a:pPr>
            <a:endParaRPr lang="en-GB" altLang="en-US" sz="2400" dirty="0">
              <a:latin typeface="Sassoon Primary" pitchFamily="50" charset="0"/>
            </a:endParaRPr>
          </a:p>
          <a:p>
            <a:pPr>
              <a:defRPr/>
            </a:pPr>
            <a:r>
              <a:rPr lang="en-GB" altLang="en-US" sz="2400" dirty="0">
                <a:latin typeface="Sassoon Primary" pitchFamily="50" charset="0"/>
              </a:rPr>
              <a:t>At the end of Reception, for each </a:t>
            </a:r>
            <a:r>
              <a:rPr lang="en-GB" altLang="en-US" sz="2400" b="1" dirty="0">
                <a:latin typeface="Sassoon Primary" pitchFamily="50" charset="0"/>
              </a:rPr>
              <a:t>Early Learning Goal (17), </a:t>
            </a:r>
            <a:r>
              <a:rPr lang="en-GB" altLang="en-US" sz="2400" dirty="0">
                <a:latin typeface="Sassoon Primary" pitchFamily="50" charset="0"/>
              </a:rPr>
              <a:t>children will be given a best fit judgement of either: </a:t>
            </a:r>
          </a:p>
          <a:p>
            <a:pPr algn="ctr">
              <a:defRPr/>
            </a:pPr>
            <a:r>
              <a:rPr lang="en-GB" altLang="en-US" sz="2400" dirty="0">
                <a:latin typeface="Sassoon Primary" pitchFamily="50" charset="0"/>
              </a:rPr>
              <a:t>Met or Not Met</a:t>
            </a:r>
          </a:p>
          <a:p>
            <a:pPr algn="ctr">
              <a:defRPr/>
            </a:pPr>
            <a:endParaRPr lang="en-GB" altLang="en-US" sz="2400" b="1" dirty="0">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F2AC25C-FC83-4B0C-BEA4-E984CB9B4C93}"/>
              </a:ext>
            </a:extLst>
          </p:cNvPr>
          <p:cNvSpPr>
            <a:spLocks noGrp="1" noChangeArrowheads="1"/>
          </p:cNvSpPr>
          <p:nvPr>
            <p:ph type="title"/>
          </p:nvPr>
        </p:nvSpPr>
        <p:spPr/>
        <p:txBody>
          <a:bodyPr/>
          <a:lstStyle/>
          <a:p>
            <a:pPr eaLnBrk="1" hangingPunct="1"/>
            <a:r>
              <a:rPr lang="en-US" altLang="en-US" b="1" dirty="0"/>
              <a:t>                      </a:t>
            </a:r>
            <a:r>
              <a:rPr lang="en-US" altLang="en-US" b="1" u="sng" dirty="0">
                <a:latin typeface="Sassoon Primary" pitchFamily="50" charset="0"/>
              </a:rPr>
              <a:t>Reading</a:t>
            </a:r>
          </a:p>
        </p:txBody>
      </p:sp>
      <p:sp>
        <p:nvSpPr>
          <p:cNvPr id="23555" name="Rectangle 3">
            <a:extLst>
              <a:ext uri="{FF2B5EF4-FFF2-40B4-BE49-F238E27FC236}">
                <a16:creationId xmlns:a16="http://schemas.microsoft.com/office/drawing/2014/main" id="{7C085F52-719A-499F-AE6A-2F5EE3B61117}"/>
              </a:ext>
            </a:extLst>
          </p:cNvPr>
          <p:cNvSpPr>
            <a:spLocks noGrp="1" noChangeArrowheads="1"/>
          </p:cNvSpPr>
          <p:nvPr>
            <p:ph type="body" sz="half" idx="1"/>
          </p:nvPr>
        </p:nvSpPr>
        <p:spPr>
          <a:xfrm>
            <a:off x="665339" y="1268760"/>
            <a:ext cx="5688012" cy="5040313"/>
          </a:xfrm>
          <a:extLst/>
        </p:spPr>
        <p:txBody>
          <a:bodyPr/>
          <a:lstStyle/>
          <a:p>
            <a:pPr marL="0" indent="0" eaLnBrk="1" hangingPunct="1">
              <a:lnSpc>
                <a:spcPct val="90000"/>
              </a:lnSpc>
              <a:buFontTx/>
              <a:buNone/>
              <a:defRPr/>
            </a:pPr>
            <a:r>
              <a:rPr lang="en-US" altLang="en-US" sz="2000" dirty="0">
                <a:latin typeface="Sassoon Primary" pitchFamily="50" charset="0"/>
              </a:rPr>
              <a:t>We will follow the Systematic Synthetic Phonics Programme, “Essential Letters and Sounds” and phonics will be taught on a daily basis.</a:t>
            </a:r>
          </a:p>
          <a:p>
            <a:pPr marL="0" indent="0" eaLnBrk="1" hangingPunct="1">
              <a:lnSpc>
                <a:spcPct val="90000"/>
              </a:lnSpc>
              <a:buFontTx/>
              <a:buNone/>
              <a:defRPr/>
            </a:pPr>
            <a:endParaRPr lang="en-US" altLang="en-US" sz="2000" dirty="0">
              <a:latin typeface="Sassoon Primary" pitchFamily="50" charset="0"/>
            </a:endParaRPr>
          </a:p>
          <a:p>
            <a:pPr marL="0" indent="0" eaLnBrk="1" hangingPunct="1">
              <a:lnSpc>
                <a:spcPct val="90000"/>
              </a:lnSpc>
              <a:buFontTx/>
              <a:buNone/>
              <a:defRPr/>
            </a:pPr>
            <a:r>
              <a:rPr lang="en-US" altLang="en-US" sz="2000" dirty="0">
                <a:latin typeface="Sassoon Primary" pitchFamily="50" charset="0"/>
              </a:rPr>
              <a:t>Every Friday, your child will be sent home with two books, each book will be labelled with a sticker:</a:t>
            </a:r>
          </a:p>
          <a:p>
            <a:pPr marL="0" indent="0" eaLnBrk="1" hangingPunct="1">
              <a:lnSpc>
                <a:spcPct val="90000"/>
              </a:lnSpc>
              <a:buFontTx/>
              <a:buNone/>
              <a:defRPr/>
            </a:pPr>
            <a:r>
              <a:rPr lang="en-US" altLang="en-US" sz="2000" b="1" dirty="0">
                <a:latin typeface="Sassoon Primary" pitchFamily="50" charset="0"/>
              </a:rPr>
              <a:t>‘I read’ </a:t>
            </a:r>
            <a:r>
              <a:rPr lang="en-US" altLang="en-US" sz="2000" dirty="0">
                <a:latin typeface="Sassoon Primary" pitchFamily="50" charset="0"/>
              </a:rPr>
              <a:t>– a book your child should be able to read independently, </a:t>
            </a:r>
            <a:r>
              <a:rPr lang="en-US" altLang="en-US" sz="2000" dirty="0" err="1">
                <a:latin typeface="Sassoon Primary" pitchFamily="50" charset="0"/>
              </a:rPr>
              <a:t>practising</a:t>
            </a:r>
            <a:r>
              <a:rPr lang="en-US" altLang="en-US" sz="2000" dirty="0">
                <a:latin typeface="Sassoon Primary" pitchFamily="50" charset="0"/>
              </a:rPr>
              <a:t> new sounds learned that week.</a:t>
            </a:r>
          </a:p>
          <a:p>
            <a:pPr marL="0" indent="0" eaLnBrk="1" hangingPunct="1">
              <a:lnSpc>
                <a:spcPct val="90000"/>
              </a:lnSpc>
              <a:buFontTx/>
              <a:buNone/>
              <a:defRPr/>
            </a:pPr>
            <a:endParaRPr lang="en-US" altLang="en-US" sz="2000" dirty="0">
              <a:latin typeface="Sassoon Primary" pitchFamily="50" charset="0"/>
            </a:endParaRPr>
          </a:p>
          <a:p>
            <a:pPr marL="0" indent="0" eaLnBrk="1" hangingPunct="1">
              <a:lnSpc>
                <a:spcPct val="90000"/>
              </a:lnSpc>
              <a:buFontTx/>
              <a:buNone/>
              <a:defRPr/>
            </a:pPr>
            <a:r>
              <a:rPr lang="en-US" altLang="en-US" sz="2000" b="1" dirty="0">
                <a:latin typeface="Sassoon Primary" pitchFamily="50" charset="0"/>
              </a:rPr>
              <a:t>‘Read with me’ </a:t>
            </a:r>
            <a:r>
              <a:rPr lang="en-US" altLang="en-US" sz="2000" dirty="0">
                <a:latin typeface="Sassoon Primary" pitchFamily="50" charset="0"/>
              </a:rPr>
              <a:t>– a book to share. Your child may be able to read some of the words but may not have come across all of the sounds and may need your help.</a:t>
            </a:r>
          </a:p>
          <a:p>
            <a:pPr marL="0" indent="0" algn="ctr" eaLnBrk="1" hangingPunct="1">
              <a:lnSpc>
                <a:spcPct val="90000"/>
              </a:lnSpc>
              <a:buFontTx/>
              <a:buNone/>
              <a:defRPr/>
            </a:pPr>
            <a:endParaRPr lang="en-US" altLang="en-US" sz="2000" dirty="0">
              <a:latin typeface="Comic Sans MS" panose="030F0702030302020204" pitchFamily="66" charset="0"/>
            </a:endParaRPr>
          </a:p>
          <a:p>
            <a:pPr marL="0" indent="0" algn="ctr" eaLnBrk="1" hangingPunct="1">
              <a:lnSpc>
                <a:spcPct val="90000"/>
              </a:lnSpc>
              <a:buFontTx/>
              <a:buNone/>
              <a:defRPr/>
            </a:pPr>
            <a:endParaRPr lang="en-US" altLang="en-US" sz="2000" dirty="0"/>
          </a:p>
        </p:txBody>
      </p:sp>
      <p:pic>
        <p:nvPicPr>
          <p:cNvPr id="2" name="Picture 1">
            <a:extLst>
              <a:ext uri="{FF2B5EF4-FFF2-40B4-BE49-F238E27FC236}">
                <a16:creationId xmlns:a16="http://schemas.microsoft.com/office/drawing/2014/main" id="{752EDC60-28F4-4498-95F6-861F5595CA3E}"/>
              </a:ext>
            </a:extLst>
          </p:cNvPr>
          <p:cNvPicPr>
            <a:picLocks noChangeAspect="1"/>
          </p:cNvPicPr>
          <p:nvPr/>
        </p:nvPicPr>
        <p:blipFill>
          <a:blip r:embed="rId3"/>
          <a:stretch>
            <a:fillRect/>
          </a:stretch>
        </p:blipFill>
        <p:spPr>
          <a:xfrm>
            <a:off x="6561490" y="1268760"/>
            <a:ext cx="1887373" cy="2235324"/>
          </a:xfrm>
          <a:prstGeom prst="rect">
            <a:avLst/>
          </a:prstGeom>
        </p:spPr>
      </p:pic>
      <p:pic>
        <p:nvPicPr>
          <p:cNvPr id="3" name="Picture 2">
            <a:extLst>
              <a:ext uri="{FF2B5EF4-FFF2-40B4-BE49-F238E27FC236}">
                <a16:creationId xmlns:a16="http://schemas.microsoft.com/office/drawing/2014/main" id="{013BC268-C57B-46A0-BCE1-1298F269ABB3}"/>
              </a:ext>
            </a:extLst>
          </p:cNvPr>
          <p:cNvPicPr>
            <a:picLocks noChangeAspect="1"/>
          </p:cNvPicPr>
          <p:nvPr/>
        </p:nvPicPr>
        <p:blipFill>
          <a:blip r:embed="rId4"/>
          <a:stretch>
            <a:fillRect/>
          </a:stretch>
        </p:blipFill>
        <p:spPr>
          <a:xfrm>
            <a:off x="6267638" y="3768835"/>
            <a:ext cx="2181225" cy="25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5999-FD75-4038-B2F7-F4D4E1C7EB49}"/>
              </a:ext>
            </a:extLst>
          </p:cNvPr>
          <p:cNvSpPr>
            <a:spLocks noGrp="1"/>
          </p:cNvSpPr>
          <p:nvPr>
            <p:ph type="title"/>
          </p:nvPr>
        </p:nvSpPr>
        <p:spPr>
          <a:xfrm>
            <a:off x="405747" y="275166"/>
            <a:ext cx="6542517" cy="1143000"/>
          </a:xfrm>
          <a:extLst/>
        </p:spPr>
        <p:txBody>
          <a:bodyPr>
            <a:normAutofit fontScale="90000"/>
          </a:bodyPr>
          <a:lstStyle/>
          <a:p>
            <a:pPr>
              <a:defRPr/>
            </a:pPr>
            <a:r>
              <a:rPr lang="en-GB" u="sng" dirty="0">
                <a:solidFill>
                  <a:schemeClr val="tx1"/>
                </a:solidFill>
                <a:latin typeface="Sassoon Primary" pitchFamily="50" charset="0"/>
              </a:rPr>
              <a:t>Reading</a:t>
            </a:r>
            <a:br>
              <a:rPr lang="en-GB" dirty="0">
                <a:solidFill>
                  <a:schemeClr val="tx1"/>
                </a:solidFill>
              </a:rPr>
            </a:br>
            <a:r>
              <a:rPr lang="en-GB" sz="2000" dirty="0">
                <a:solidFill>
                  <a:schemeClr val="tx1"/>
                </a:solidFill>
                <a:latin typeface="Sassoon Primary" pitchFamily="50" charset="0"/>
              </a:rPr>
              <a:t>Please encourage your child to read the ‘I read’ book four times within each week</a:t>
            </a:r>
            <a:r>
              <a:rPr lang="en-GB" sz="2000" dirty="0">
                <a:solidFill>
                  <a:schemeClr val="tx1"/>
                </a:solidFill>
              </a:rPr>
              <a:t>.</a:t>
            </a:r>
          </a:p>
        </p:txBody>
      </p:sp>
      <p:sp>
        <p:nvSpPr>
          <p:cNvPr id="3" name="Text Placeholder 2">
            <a:extLst>
              <a:ext uri="{FF2B5EF4-FFF2-40B4-BE49-F238E27FC236}">
                <a16:creationId xmlns:a16="http://schemas.microsoft.com/office/drawing/2014/main" id="{9201D077-EDEF-4295-90FE-389D9B1F203A}"/>
              </a:ext>
            </a:extLst>
          </p:cNvPr>
          <p:cNvSpPr>
            <a:spLocks noGrp="1"/>
          </p:cNvSpPr>
          <p:nvPr>
            <p:ph type="body" sz="half" idx="1"/>
          </p:nvPr>
        </p:nvSpPr>
        <p:spPr>
          <a:xfrm>
            <a:off x="323528" y="1772816"/>
            <a:ext cx="4038600" cy="4525963"/>
          </a:xfrm>
          <a:extLst/>
        </p:spPr>
        <p:txBody>
          <a:bodyPr/>
          <a:lstStyle/>
          <a:p>
            <a:pPr>
              <a:defRPr/>
            </a:pPr>
            <a:r>
              <a:rPr lang="en-GB" sz="2000" dirty="0">
                <a:latin typeface="Sassoon Primary" pitchFamily="50" charset="0"/>
              </a:rPr>
              <a:t>A key part of learning to read is that children re-read words and sentences that they can decode (sound out) until they are fluent (read with ease and precision). By reading the school reading book several times, children have the greatest opportunity to achieve this fluency. </a:t>
            </a:r>
          </a:p>
          <a:p>
            <a:pPr>
              <a:defRPr/>
            </a:pPr>
            <a:r>
              <a:rPr lang="en-GB" sz="2000" dirty="0">
                <a:latin typeface="Sassoon Primary" pitchFamily="50" charset="0"/>
              </a:rPr>
              <a:t>Your child will be given a Reading Record. Please record every time that you hear your child read.</a:t>
            </a:r>
          </a:p>
        </p:txBody>
      </p:sp>
      <p:sp>
        <p:nvSpPr>
          <p:cNvPr id="4" name="Content Placeholder 3">
            <a:extLst>
              <a:ext uri="{FF2B5EF4-FFF2-40B4-BE49-F238E27FC236}">
                <a16:creationId xmlns:a16="http://schemas.microsoft.com/office/drawing/2014/main" id="{A6C97F7C-7812-4CE5-B340-04C45CCC00E9}"/>
              </a:ext>
            </a:extLst>
          </p:cNvPr>
          <p:cNvSpPr>
            <a:spLocks noGrp="1"/>
          </p:cNvSpPr>
          <p:nvPr>
            <p:ph sz="quarter" idx="2"/>
          </p:nvPr>
        </p:nvSpPr>
        <p:spPr>
          <a:xfrm>
            <a:off x="4596747" y="1849809"/>
            <a:ext cx="2999589" cy="2185988"/>
          </a:xfrm>
          <a:extLst/>
        </p:spPr>
        <p:txBody>
          <a:bodyPr/>
          <a:lstStyle/>
          <a:p>
            <a:pPr>
              <a:defRPr/>
            </a:pPr>
            <a:r>
              <a:rPr lang="en-GB" sz="2000" dirty="0">
                <a:latin typeface="Sassoon Primary" pitchFamily="50" charset="0"/>
              </a:rPr>
              <a:t>Each week, a member of the Reception team will hear your child read individually.</a:t>
            </a:r>
          </a:p>
        </p:txBody>
      </p:sp>
      <p:pic>
        <p:nvPicPr>
          <p:cNvPr id="5" name="Picture 4">
            <a:extLst>
              <a:ext uri="{FF2B5EF4-FFF2-40B4-BE49-F238E27FC236}">
                <a16:creationId xmlns:a16="http://schemas.microsoft.com/office/drawing/2014/main" id="{A9D55A3F-5396-411E-B553-B1BE13F13469}"/>
              </a:ext>
            </a:extLst>
          </p:cNvPr>
          <p:cNvPicPr>
            <a:picLocks noChangeAspect="1"/>
          </p:cNvPicPr>
          <p:nvPr/>
        </p:nvPicPr>
        <p:blipFill>
          <a:blip r:embed="rId2"/>
          <a:stretch>
            <a:fillRect/>
          </a:stretch>
        </p:blipFill>
        <p:spPr>
          <a:xfrm>
            <a:off x="4786807" y="3415207"/>
            <a:ext cx="2619468" cy="27983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DF74B2-E43D-4BE1-B3FF-60D4AB5B25C2}"/>
              </a:ext>
            </a:extLst>
          </p:cNvPr>
          <p:cNvSpPr>
            <a:spLocks noGrp="1" noChangeArrowheads="1"/>
          </p:cNvSpPr>
          <p:nvPr>
            <p:ph type="title"/>
          </p:nvPr>
        </p:nvSpPr>
        <p:spPr/>
        <p:txBody>
          <a:bodyPr/>
          <a:lstStyle/>
          <a:p>
            <a:r>
              <a:rPr lang="en-GB" altLang="en-US" b="1" u="sng" dirty="0">
                <a:latin typeface="Sassoon Primary" pitchFamily="50" charset="0"/>
              </a:rPr>
              <a:t>Handwriting</a:t>
            </a:r>
          </a:p>
        </p:txBody>
      </p:sp>
      <p:sp>
        <p:nvSpPr>
          <p:cNvPr id="25603" name="Content Placeholder 2">
            <a:extLst>
              <a:ext uri="{FF2B5EF4-FFF2-40B4-BE49-F238E27FC236}">
                <a16:creationId xmlns:a16="http://schemas.microsoft.com/office/drawing/2014/main" id="{1CC28873-C72D-4BDD-84BE-41E513D01AEF}"/>
              </a:ext>
            </a:extLst>
          </p:cNvPr>
          <p:cNvSpPr>
            <a:spLocks noGrp="1" noChangeArrowheads="1"/>
          </p:cNvSpPr>
          <p:nvPr>
            <p:ph idx="1"/>
          </p:nvPr>
        </p:nvSpPr>
        <p:spPr>
          <a:xfrm>
            <a:off x="446449" y="1484784"/>
            <a:ext cx="6861855" cy="4525962"/>
          </a:xfrm>
          <a:extLst/>
        </p:spPr>
        <p:txBody>
          <a:bodyPr/>
          <a:lstStyle/>
          <a:p>
            <a:pPr marL="0" indent="0">
              <a:buFontTx/>
              <a:buNone/>
              <a:defRPr/>
            </a:pPr>
            <a:r>
              <a:rPr lang="en-GB" altLang="en-US" dirty="0">
                <a:latin typeface="Sassoon Primary" pitchFamily="50" charset="0"/>
              </a:rPr>
              <a:t>Through mnemonics and rhymes, children are taught letter formation during our phonics lessons. </a:t>
            </a:r>
          </a:p>
          <a:p>
            <a:pPr marL="0" indent="0">
              <a:buFontTx/>
              <a:buNone/>
              <a:defRPr/>
            </a:pPr>
            <a:r>
              <a:rPr lang="en-GB" altLang="en-US" b="1" dirty="0">
                <a:latin typeface="Sassoon Primary" pitchFamily="50" charset="0"/>
              </a:rPr>
              <a:t>Please see the  example in the book bags.</a:t>
            </a:r>
          </a:p>
        </p:txBody>
      </p:sp>
      <p:pic>
        <p:nvPicPr>
          <p:cNvPr id="2" name="Picture 1">
            <a:extLst>
              <a:ext uri="{FF2B5EF4-FFF2-40B4-BE49-F238E27FC236}">
                <a16:creationId xmlns:a16="http://schemas.microsoft.com/office/drawing/2014/main" id="{F78CD40E-D324-4A70-AE45-4E266D2DA0B5}"/>
              </a:ext>
            </a:extLst>
          </p:cNvPr>
          <p:cNvPicPr>
            <a:picLocks noChangeAspect="1"/>
          </p:cNvPicPr>
          <p:nvPr/>
        </p:nvPicPr>
        <p:blipFill>
          <a:blip r:embed="rId3"/>
          <a:stretch>
            <a:fillRect/>
          </a:stretch>
        </p:blipFill>
        <p:spPr>
          <a:xfrm>
            <a:off x="1331640" y="3212976"/>
            <a:ext cx="4991100" cy="2695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A593C0-27C7-42DA-8AFE-AFF2B5E6D73D}"/>
              </a:ext>
            </a:extLst>
          </p:cNvPr>
          <p:cNvSpPr/>
          <p:nvPr/>
        </p:nvSpPr>
        <p:spPr>
          <a:xfrm>
            <a:off x="2699792" y="2172920"/>
            <a:ext cx="4889500" cy="3416320"/>
          </a:xfrm>
          <a:prstGeom prst="rect">
            <a:avLst/>
          </a:prstGeom>
        </p:spPr>
        <p:txBody>
          <a:bodyPr>
            <a:spAutoFit/>
          </a:bodyPr>
          <a:lstStyle/>
          <a:p>
            <a:pPr algn="ctr">
              <a:defRPr/>
            </a:pPr>
            <a:r>
              <a:rPr lang="en-GB" altLang="en-US" sz="2400" b="1" u="sng" dirty="0">
                <a:latin typeface="+mj-lt"/>
                <a:ea typeface="Calibri" panose="020F0502020204030204" pitchFamily="34" charset="0"/>
                <a:cs typeface="Arial" panose="020B0604020202020204" pitchFamily="34" charset="0"/>
              </a:rPr>
              <a:t>Ethos/Definition</a:t>
            </a:r>
          </a:p>
          <a:p>
            <a:pPr algn="ctr">
              <a:defRPr/>
            </a:pPr>
            <a:endParaRPr lang="en-GB" altLang="en-US" sz="2400" b="1" dirty="0">
              <a:latin typeface="+mj-lt"/>
              <a:ea typeface="Calibri" panose="020F0502020204030204" pitchFamily="34" charset="0"/>
              <a:cs typeface="Arial" panose="020B0604020202020204" pitchFamily="34" charset="0"/>
            </a:endParaRPr>
          </a:p>
          <a:p>
            <a:pPr>
              <a:defRPr/>
            </a:pPr>
            <a:r>
              <a:rPr lang="en-GB" altLang="en-US" sz="2000" b="1" dirty="0">
                <a:latin typeface="+mj-lt"/>
                <a:ea typeface="Calibri" panose="020F0502020204030204" pitchFamily="34" charset="0"/>
                <a:cs typeface="Arial" panose="020B0604020202020204" pitchFamily="34" charset="0"/>
              </a:rPr>
              <a:t>“</a:t>
            </a:r>
            <a:r>
              <a:rPr lang="en-GB" altLang="en-US" sz="2400" b="1" i="1" dirty="0">
                <a:latin typeface="Sassoon Primary" pitchFamily="50" charset="0"/>
                <a:ea typeface="Calibri" panose="020F0502020204030204" pitchFamily="34" charset="0"/>
                <a:cs typeface="Arial" panose="020B0604020202020204" pitchFamily="34" charset="0"/>
              </a:rPr>
              <a:t>Forest School is an inspirational process that offers ALL learners regular opportunities to achieve, </a:t>
            </a:r>
          </a:p>
          <a:p>
            <a:pPr>
              <a:defRPr/>
            </a:pPr>
            <a:r>
              <a:rPr lang="en-GB" altLang="en-US" sz="2400" b="1" i="1" dirty="0">
                <a:latin typeface="Sassoon Primary" pitchFamily="50" charset="0"/>
                <a:ea typeface="Calibri" panose="020F0502020204030204" pitchFamily="34" charset="0"/>
                <a:cs typeface="Arial" panose="020B0604020202020204" pitchFamily="34" charset="0"/>
              </a:rPr>
              <a:t>develop confidence and self-esteem through hands-on learning experiences in a woodland or a natural environment with trees.</a:t>
            </a:r>
            <a:r>
              <a:rPr lang="en-GB" altLang="en-US" sz="2400" b="1" dirty="0">
                <a:latin typeface="Sassoon Primary" pitchFamily="50" charset="0"/>
                <a:ea typeface="Calibri" panose="020F0502020204030204" pitchFamily="34" charset="0"/>
                <a:cs typeface="Arial" panose="020B0604020202020204" pitchFamily="34" charset="0"/>
              </a:rPr>
              <a:t>”</a:t>
            </a:r>
            <a:endParaRPr lang="en-GB" sz="2400" b="1" dirty="0">
              <a:latin typeface="Sassoon Primary" pitchFamily="50" charset="0"/>
            </a:endParaRPr>
          </a:p>
        </p:txBody>
      </p:sp>
      <p:sp>
        <p:nvSpPr>
          <p:cNvPr id="2" name="TextBox 1">
            <a:extLst>
              <a:ext uri="{FF2B5EF4-FFF2-40B4-BE49-F238E27FC236}">
                <a16:creationId xmlns:a16="http://schemas.microsoft.com/office/drawing/2014/main" id="{970BBA9D-0EFF-4DE5-837F-CE555E2ECF45}"/>
              </a:ext>
            </a:extLst>
          </p:cNvPr>
          <p:cNvSpPr txBox="1"/>
          <p:nvPr/>
        </p:nvSpPr>
        <p:spPr>
          <a:xfrm>
            <a:off x="3172122" y="1216784"/>
            <a:ext cx="4703763" cy="768350"/>
          </a:xfrm>
          <a:prstGeom prst="rect">
            <a:avLst/>
          </a:prstGeom>
          <a:noFill/>
        </p:spPr>
        <p:txBody>
          <a:bodyPr>
            <a:spAutoFit/>
          </a:bodyPr>
          <a:lstStyle/>
          <a:p>
            <a:pPr>
              <a:defRPr/>
            </a:pPr>
            <a:r>
              <a:rPr lang="en-GB" sz="4400" b="1" u="sng" dirty="0">
                <a:ln w="0"/>
                <a:effectLst>
                  <a:outerShdw blurRad="38100" dist="19050" dir="2700000" algn="tl" rotWithShape="0">
                    <a:schemeClr val="dk1">
                      <a:alpha val="40000"/>
                    </a:schemeClr>
                  </a:outerShdw>
                </a:effectLst>
                <a:latin typeface="+mj-lt"/>
              </a:rPr>
              <a:t>Forest School</a:t>
            </a:r>
          </a:p>
        </p:txBody>
      </p:sp>
      <p:pic>
        <p:nvPicPr>
          <p:cNvPr id="3" name="Picture 2">
            <a:extLst>
              <a:ext uri="{FF2B5EF4-FFF2-40B4-BE49-F238E27FC236}">
                <a16:creationId xmlns:a16="http://schemas.microsoft.com/office/drawing/2014/main" id="{63D35941-F7E5-42BB-B541-E1FC11DFEEBA}"/>
              </a:ext>
            </a:extLst>
          </p:cNvPr>
          <p:cNvPicPr>
            <a:picLocks noChangeAspect="1"/>
          </p:cNvPicPr>
          <p:nvPr/>
        </p:nvPicPr>
        <p:blipFill>
          <a:blip r:embed="rId2"/>
          <a:stretch>
            <a:fillRect/>
          </a:stretch>
        </p:blipFill>
        <p:spPr>
          <a:xfrm>
            <a:off x="0" y="4193704"/>
            <a:ext cx="2189337" cy="2664296"/>
          </a:xfrm>
          <a:prstGeom prst="rect">
            <a:avLst/>
          </a:prstGeom>
        </p:spPr>
      </p:pic>
      <p:pic>
        <p:nvPicPr>
          <p:cNvPr id="5" name="Picture 4">
            <a:extLst>
              <a:ext uri="{FF2B5EF4-FFF2-40B4-BE49-F238E27FC236}">
                <a16:creationId xmlns:a16="http://schemas.microsoft.com/office/drawing/2014/main" id="{1441D4DD-61D9-4201-BDD3-8EB50AE9EFA0}"/>
              </a:ext>
            </a:extLst>
          </p:cNvPr>
          <p:cNvPicPr>
            <a:picLocks noChangeAspect="1"/>
          </p:cNvPicPr>
          <p:nvPr/>
        </p:nvPicPr>
        <p:blipFill>
          <a:blip r:embed="rId3"/>
          <a:stretch>
            <a:fillRect/>
          </a:stretch>
        </p:blipFill>
        <p:spPr>
          <a:xfrm>
            <a:off x="0" y="0"/>
            <a:ext cx="2476951" cy="2769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FC34-19E2-4BDF-9FC2-257D2E2A8BDA}"/>
              </a:ext>
            </a:extLst>
          </p:cNvPr>
          <p:cNvSpPr>
            <a:spLocks noGrp="1"/>
          </p:cNvSpPr>
          <p:nvPr>
            <p:ph type="title"/>
          </p:nvPr>
        </p:nvSpPr>
        <p:spPr/>
        <p:txBody>
          <a:bodyPr/>
          <a:lstStyle/>
          <a:p>
            <a:r>
              <a:rPr lang="en-GB" u="sng" dirty="0">
                <a:latin typeface="Sassoon Primary" pitchFamily="50" charset="0"/>
              </a:rPr>
              <a:t>Forest School</a:t>
            </a:r>
          </a:p>
        </p:txBody>
      </p:sp>
      <p:sp>
        <p:nvSpPr>
          <p:cNvPr id="3" name="Content Placeholder 2">
            <a:extLst>
              <a:ext uri="{FF2B5EF4-FFF2-40B4-BE49-F238E27FC236}">
                <a16:creationId xmlns:a16="http://schemas.microsoft.com/office/drawing/2014/main" id="{1692A492-8B7B-406A-8E75-6F3FD46101EA}"/>
              </a:ext>
            </a:extLst>
          </p:cNvPr>
          <p:cNvSpPr>
            <a:spLocks noGrp="1"/>
          </p:cNvSpPr>
          <p:nvPr>
            <p:ph idx="1"/>
          </p:nvPr>
        </p:nvSpPr>
        <p:spPr>
          <a:xfrm>
            <a:off x="457200" y="1268760"/>
            <a:ext cx="6923112" cy="5040560"/>
          </a:xfrm>
        </p:spPr>
        <p:txBody>
          <a:bodyPr>
            <a:normAutofit lnSpcReduction="10000"/>
          </a:bodyPr>
          <a:lstStyle/>
          <a:p>
            <a:pPr marL="0" indent="0">
              <a:buNone/>
            </a:pPr>
            <a:r>
              <a:rPr lang="en-GB" sz="2000" dirty="0">
                <a:latin typeface="Sassoon Primary" pitchFamily="50" charset="0"/>
              </a:rPr>
              <a:t>Sessions will normally begin after October half term. You will receive further advice and information nearer the time. </a:t>
            </a:r>
          </a:p>
          <a:p>
            <a:pPr marL="0" indent="0">
              <a:buNone/>
            </a:pPr>
            <a:endParaRPr lang="en-GB" sz="2000" dirty="0">
              <a:latin typeface="Sassoon Primary" pitchFamily="50" charset="0"/>
            </a:endParaRPr>
          </a:p>
          <a:p>
            <a:r>
              <a:rPr lang="en-GB" sz="2000" b="1" dirty="0"/>
              <a:t>Rabbits class </a:t>
            </a:r>
            <a:r>
              <a:rPr lang="en-GB" sz="2000" dirty="0"/>
              <a:t>– Monday Morning</a:t>
            </a:r>
          </a:p>
          <a:p>
            <a:r>
              <a:rPr lang="en-GB" sz="2000" b="1" dirty="0"/>
              <a:t>Hedgehogs class- </a:t>
            </a:r>
            <a:r>
              <a:rPr lang="en-GB" sz="2000" dirty="0"/>
              <a:t>Friday Morning </a:t>
            </a:r>
          </a:p>
          <a:p>
            <a:pPr marL="0" indent="0">
              <a:buNone/>
            </a:pPr>
            <a:endParaRPr lang="en-GB" sz="2000" dirty="0"/>
          </a:p>
          <a:p>
            <a:r>
              <a:rPr lang="en-GB" sz="2000" dirty="0">
                <a:latin typeface="Sassoon Primary" pitchFamily="50" charset="0"/>
              </a:rPr>
              <a:t>On Forest School day, children should come to school dressed in their outdoor clothes (e.g. tracksuit bottoms, long sleeved top), waterproofs and wellies, ready to go straight out to Forest School. </a:t>
            </a:r>
            <a:r>
              <a:rPr lang="en-GB" sz="2000" u="sng" dirty="0">
                <a:latin typeface="Sassoon Primary" pitchFamily="50" charset="0"/>
              </a:rPr>
              <a:t>They should not arrive in school uniform</a:t>
            </a:r>
            <a:r>
              <a:rPr lang="en-GB" sz="2000" dirty="0">
                <a:latin typeface="Sassoon Primary" pitchFamily="50" charset="0"/>
              </a:rPr>
              <a:t>.</a:t>
            </a:r>
          </a:p>
          <a:p>
            <a:pPr marL="0" indent="0">
              <a:buNone/>
            </a:pPr>
            <a:r>
              <a:rPr lang="en-GB" sz="2000" dirty="0">
                <a:latin typeface="Sassoon Primary" pitchFamily="50" charset="0"/>
              </a:rPr>
              <a:t> </a:t>
            </a:r>
          </a:p>
          <a:p>
            <a:r>
              <a:rPr lang="en-GB" sz="2000" dirty="0">
                <a:latin typeface="Sassoon Primary" pitchFamily="50" charset="0"/>
              </a:rPr>
              <a:t>Children should also bring a bag with spare clothes, spare shoes, spare coat and a separate bag (for dirty wellies and clothes).</a:t>
            </a:r>
          </a:p>
          <a:p>
            <a:pPr marL="0" indent="0">
              <a:buNone/>
            </a:pPr>
            <a:endParaRPr lang="en-GB" dirty="0"/>
          </a:p>
        </p:txBody>
      </p:sp>
    </p:spTree>
    <p:extLst>
      <p:ext uri="{BB962C8B-B14F-4D97-AF65-F5344CB8AC3E}">
        <p14:creationId xmlns:p14="http://schemas.microsoft.com/office/powerpoint/2010/main" val="42940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6FDB3-A99C-49BA-A96D-F46F5EBBB03E}"/>
              </a:ext>
            </a:extLst>
          </p:cNvPr>
          <p:cNvSpPr/>
          <p:nvPr/>
        </p:nvSpPr>
        <p:spPr>
          <a:xfrm>
            <a:off x="179513" y="908720"/>
            <a:ext cx="4572000" cy="3299365"/>
          </a:xfrm>
          <a:prstGeom prst="rect">
            <a:avLst/>
          </a:prstGeom>
        </p:spPr>
        <p:txBody>
          <a:bodyPr>
            <a:spAutoFit/>
          </a:bodyPr>
          <a:lstStyle/>
          <a:p>
            <a:pPr marL="342900" indent="-342900">
              <a:lnSpc>
                <a:spcPct val="80000"/>
              </a:lnSpc>
              <a:spcBef>
                <a:spcPct val="20000"/>
              </a:spcBef>
              <a:defRPr/>
            </a:pPr>
            <a:r>
              <a:rPr lang="en-GB" altLang="en-US" sz="2000" u="sng" kern="0" dirty="0">
                <a:solidFill>
                  <a:srgbClr val="000000"/>
                </a:solidFill>
                <a:latin typeface="Sassoon Primary" pitchFamily="50" charset="0"/>
              </a:rPr>
              <a:t>Winter</a:t>
            </a:r>
            <a:endParaRPr lang="en-GB" altLang="en-US" sz="2000" kern="0" dirty="0">
              <a:solidFill>
                <a:srgbClr val="000000"/>
              </a:solidFill>
              <a:latin typeface="Sassoon Primary" pitchFamily="50" charset="0"/>
            </a:endParaRPr>
          </a:p>
          <a:p>
            <a:pPr marL="342900" indent="-342900">
              <a:lnSpc>
                <a:spcPct val="80000"/>
              </a:lnSpc>
              <a:spcBef>
                <a:spcPct val="20000"/>
              </a:spcBef>
              <a:buFontTx/>
              <a:buChar char="•"/>
              <a:defRPr/>
            </a:pPr>
            <a:r>
              <a:rPr lang="en-GB" altLang="en-US" sz="2000" kern="0" dirty="0">
                <a:solidFill>
                  <a:srgbClr val="000000"/>
                </a:solidFill>
                <a:latin typeface="Sassoon Primary" pitchFamily="50" charset="0"/>
              </a:rPr>
              <a:t>Warm clothing as we go out in all weathers!</a:t>
            </a:r>
          </a:p>
          <a:p>
            <a:pPr marL="342900" indent="-342900">
              <a:lnSpc>
                <a:spcPct val="80000"/>
              </a:lnSpc>
              <a:spcBef>
                <a:spcPct val="20000"/>
              </a:spcBef>
              <a:buFontTx/>
              <a:buChar char="•"/>
              <a:defRPr/>
            </a:pPr>
            <a:r>
              <a:rPr lang="en-GB" altLang="en-US" sz="2000" kern="0" dirty="0">
                <a:solidFill>
                  <a:srgbClr val="000000"/>
                </a:solidFill>
                <a:latin typeface="Sassoon Primary" pitchFamily="50" charset="0"/>
              </a:rPr>
              <a:t>Socks</a:t>
            </a:r>
          </a:p>
          <a:p>
            <a:pPr marL="342900" indent="-342900">
              <a:lnSpc>
                <a:spcPct val="80000"/>
              </a:lnSpc>
              <a:spcBef>
                <a:spcPct val="20000"/>
              </a:spcBef>
              <a:buFontTx/>
              <a:buChar char="•"/>
              <a:defRPr/>
            </a:pPr>
            <a:r>
              <a:rPr lang="en-GB" altLang="en-US" sz="2000" kern="0" dirty="0">
                <a:solidFill>
                  <a:srgbClr val="000000"/>
                </a:solidFill>
                <a:latin typeface="Sassoon Primary" pitchFamily="50" charset="0"/>
              </a:rPr>
              <a:t>Wellies</a:t>
            </a:r>
          </a:p>
          <a:p>
            <a:pPr marL="342900" indent="-342900">
              <a:lnSpc>
                <a:spcPct val="80000"/>
              </a:lnSpc>
              <a:spcBef>
                <a:spcPct val="20000"/>
              </a:spcBef>
              <a:buFontTx/>
              <a:buChar char="•"/>
              <a:defRPr/>
            </a:pPr>
            <a:r>
              <a:rPr lang="en-GB" altLang="en-US" sz="2000" kern="0" dirty="0">
                <a:solidFill>
                  <a:srgbClr val="000000"/>
                </a:solidFill>
                <a:latin typeface="Sassoon Primary" pitchFamily="50" charset="0"/>
              </a:rPr>
              <a:t>Trousers (tucked inside wellies)</a:t>
            </a:r>
          </a:p>
          <a:p>
            <a:pPr marL="342900" indent="-342900">
              <a:lnSpc>
                <a:spcPct val="80000"/>
              </a:lnSpc>
              <a:spcBef>
                <a:spcPct val="20000"/>
              </a:spcBef>
              <a:buFontTx/>
              <a:buChar char="•"/>
              <a:defRPr/>
            </a:pPr>
            <a:r>
              <a:rPr lang="en-GB" altLang="en-US" sz="2000" kern="0" dirty="0">
                <a:solidFill>
                  <a:srgbClr val="000000"/>
                </a:solidFill>
                <a:latin typeface="Sassoon Primary" pitchFamily="50" charset="0"/>
              </a:rPr>
              <a:t>Jumper</a:t>
            </a:r>
          </a:p>
          <a:p>
            <a:pPr marL="342900" indent="-342900">
              <a:lnSpc>
                <a:spcPct val="80000"/>
              </a:lnSpc>
              <a:spcBef>
                <a:spcPct val="20000"/>
              </a:spcBef>
              <a:buFontTx/>
              <a:buChar char="•"/>
              <a:defRPr/>
            </a:pPr>
            <a:r>
              <a:rPr lang="en-GB" altLang="en-US" sz="2000" kern="0" dirty="0">
                <a:solidFill>
                  <a:srgbClr val="000000"/>
                </a:solidFill>
                <a:latin typeface="Sassoon Primary" pitchFamily="50" charset="0"/>
              </a:rPr>
              <a:t>Hat</a:t>
            </a:r>
          </a:p>
          <a:p>
            <a:pPr marL="342900" indent="-342900">
              <a:lnSpc>
                <a:spcPct val="80000"/>
              </a:lnSpc>
              <a:spcBef>
                <a:spcPct val="20000"/>
              </a:spcBef>
              <a:buFontTx/>
              <a:buChar char="•"/>
              <a:defRPr/>
            </a:pPr>
            <a:r>
              <a:rPr lang="en-GB" altLang="en-US" sz="2000" kern="0" dirty="0">
                <a:solidFill>
                  <a:srgbClr val="000000"/>
                </a:solidFill>
                <a:latin typeface="Sassoon Primary" pitchFamily="50" charset="0"/>
              </a:rPr>
              <a:t>Scarf/gloves (Thinsulate mittens )</a:t>
            </a:r>
          </a:p>
          <a:p>
            <a:pPr marL="342900" indent="-342900">
              <a:lnSpc>
                <a:spcPct val="80000"/>
              </a:lnSpc>
              <a:spcBef>
                <a:spcPct val="20000"/>
              </a:spcBef>
              <a:buFontTx/>
              <a:buChar char="•"/>
              <a:defRPr/>
            </a:pPr>
            <a:r>
              <a:rPr lang="en-GB" altLang="en-US" sz="2000" kern="0" dirty="0">
                <a:solidFill>
                  <a:srgbClr val="000000"/>
                </a:solidFill>
                <a:latin typeface="Sassoon Primary" pitchFamily="50" charset="0"/>
              </a:rPr>
              <a:t>Waterproofs  (ideally separate trousers and jacket)</a:t>
            </a:r>
          </a:p>
        </p:txBody>
      </p:sp>
      <p:sp>
        <p:nvSpPr>
          <p:cNvPr id="5" name="Rectangle 4">
            <a:extLst>
              <a:ext uri="{FF2B5EF4-FFF2-40B4-BE49-F238E27FC236}">
                <a16:creationId xmlns:a16="http://schemas.microsoft.com/office/drawing/2014/main" id="{D09723F3-0A7A-4554-9D82-591EA8C61DB1}"/>
              </a:ext>
            </a:extLst>
          </p:cNvPr>
          <p:cNvSpPr/>
          <p:nvPr/>
        </p:nvSpPr>
        <p:spPr>
          <a:xfrm>
            <a:off x="4355977" y="908720"/>
            <a:ext cx="3240360" cy="2308324"/>
          </a:xfrm>
          <a:prstGeom prst="rect">
            <a:avLst/>
          </a:prstGeom>
        </p:spPr>
        <p:txBody>
          <a:bodyPr wrap="square">
            <a:spAutoFit/>
          </a:bodyPr>
          <a:lstStyle/>
          <a:p>
            <a:pPr marL="342900" indent="-342900">
              <a:spcBef>
                <a:spcPct val="20000"/>
              </a:spcBef>
              <a:defRPr/>
            </a:pPr>
            <a:r>
              <a:rPr lang="en-GB" altLang="en-US" sz="2000" u="sng" kern="0" dirty="0">
                <a:solidFill>
                  <a:srgbClr val="000000"/>
                </a:solidFill>
                <a:latin typeface="Sassoon Primary" pitchFamily="50" charset="0"/>
              </a:rPr>
              <a:t>Summer</a:t>
            </a:r>
            <a:endParaRPr lang="en-GB" altLang="en-US" sz="2000" kern="0" dirty="0">
              <a:solidFill>
                <a:srgbClr val="000000"/>
              </a:solidFill>
              <a:latin typeface="Sassoon Primary" pitchFamily="50" charset="0"/>
            </a:endParaRPr>
          </a:p>
          <a:p>
            <a:pPr marL="342900" indent="-342900">
              <a:spcBef>
                <a:spcPct val="20000"/>
              </a:spcBef>
              <a:buFontTx/>
              <a:buChar char="•"/>
              <a:defRPr/>
            </a:pPr>
            <a:r>
              <a:rPr lang="en-GB" altLang="en-US" sz="2000" kern="0" dirty="0">
                <a:solidFill>
                  <a:srgbClr val="000000"/>
                </a:solidFill>
                <a:latin typeface="Sassoon Primary" pitchFamily="50" charset="0"/>
              </a:rPr>
              <a:t>Even if it is warm, children need to wear clothing that covers their legs and arms to protect against nettles and branches.</a:t>
            </a:r>
          </a:p>
        </p:txBody>
      </p:sp>
      <p:sp>
        <p:nvSpPr>
          <p:cNvPr id="6" name="Rectangle 5">
            <a:extLst>
              <a:ext uri="{FF2B5EF4-FFF2-40B4-BE49-F238E27FC236}">
                <a16:creationId xmlns:a16="http://schemas.microsoft.com/office/drawing/2014/main" id="{D8188EF4-D619-42C2-BA28-BE390DA7AB06}"/>
              </a:ext>
            </a:extLst>
          </p:cNvPr>
          <p:cNvSpPr/>
          <p:nvPr/>
        </p:nvSpPr>
        <p:spPr>
          <a:xfrm>
            <a:off x="935608" y="4797152"/>
            <a:ext cx="7272783" cy="760413"/>
          </a:xfrm>
          <a:prstGeom prst="rect">
            <a:avLst/>
          </a:prstGeom>
        </p:spPr>
        <p:txBody>
          <a:bodyPr wrap="square">
            <a:spAutoFit/>
          </a:bodyPr>
          <a:lstStyle/>
          <a:p>
            <a:pPr>
              <a:lnSpc>
                <a:spcPct val="80000"/>
              </a:lnSpc>
              <a:spcBef>
                <a:spcPct val="20000"/>
              </a:spcBef>
              <a:defRPr/>
            </a:pPr>
            <a:r>
              <a:rPr lang="en-GB" altLang="en-US" sz="2400" b="1" kern="0" dirty="0">
                <a:solidFill>
                  <a:srgbClr val="000000"/>
                </a:solidFill>
                <a:latin typeface="Comic Sans MS" panose="030F0702030302020204" pitchFamily="66" charset="0"/>
              </a:rPr>
              <a:t>   </a:t>
            </a:r>
            <a:r>
              <a:rPr lang="en-GB" altLang="en-US" sz="2400" b="1" kern="0" dirty="0">
                <a:solidFill>
                  <a:srgbClr val="000000"/>
                </a:solidFill>
                <a:latin typeface="Sassoon Primary" pitchFamily="50" charset="0"/>
              </a:rPr>
              <a:t>Plastic bag for dirty clothes and wellies</a:t>
            </a:r>
          </a:p>
          <a:p>
            <a:pPr>
              <a:lnSpc>
                <a:spcPct val="80000"/>
              </a:lnSpc>
              <a:spcBef>
                <a:spcPct val="20000"/>
              </a:spcBef>
              <a:defRPr/>
            </a:pPr>
            <a:r>
              <a:rPr lang="en-GB" altLang="en-US" sz="2400" b="1" kern="0" dirty="0">
                <a:solidFill>
                  <a:srgbClr val="000000"/>
                </a:solidFill>
                <a:latin typeface="Sassoon Primary" pitchFamily="50" charset="0"/>
              </a:rPr>
              <a:t>   Spare set of clothes as we often get messy!</a:t>
            </a:r>
          </a:p>
        </p:txBody>
      </p:sp>
      <p:sp>
        <p:nvSpPr>
          <p:cNvPr id="28677" name="TextBox 1">
            <a:extLst>
              <a:ext uri="{FF2B5EF4-FFF2-40B4-BE49-F238E27FC236}">
                <a16:creationId xmlns:a16="http://schemas.microsoft.com/office/drawing/2014/main" id="{273F64F8-6119-4815-9DD7-1532D5F588C2}"/>
              </a:ext>
            </a:extLst>
          </p:cNvPr>
          <p:cNvSpPr txBox="1">
            <a:spLocks noChangeArrowheads="1"/>
          </p:cNvSpPr>
          <p:nvPr/>
        </p:nvSpPr>
        <p:spPr bwMode="auto">
          <a:xfrm>
            <a:off x="179513" y="80963"/>
            <a:ext cx="684076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3600" b="1" u="sng" dirty="0">
                <a:latin typeface="Sassoon Primary" pitchFamily="50" charset="0"/>
              </a:rPr>
              <a:t>What does my child need to wear? </a:t>
            </a:r>
          </a:p>
          <a:p>
            <a:pPr algn="ctr">
              <a:spcBef>
                <a:spcPct val="0"/>
              </a:spcBef>
              <a:buFontTx/>
              <a:buNone/>
            </a:pPr>
            <a:endParaRPr lang="en-GB" altLang="en-US" sz="4000" b="1" u="sng" dirty="0">
              <a:latin typeface="Sassoon Primary"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9" name="Text Box 21">
            <a:extLst>
              <a:ext uri="{FF2B5EF4-FFF2-40B4-BE49-F238E27FC236}">
                <a16:creationId xmlns:a16="http://schemas.microsoft.com/office/drawing/2014/main" id="{28035C00-C66E-407A-BC66-314A3C94745F}"/>
              </a:ext>
            </a:extLst>
          </p:cNvPr>
          <p:cNvSpPr txBox="1">
            <a:spLocks noChangeArrowheads="1"/>
          </p:cNvSpPr>
          <p:nvPr/>
        </p:nvSpPr>
        <p:spPr bwMode="auto">
          <a:xfrm>
            <a:off x="1150937" y="764704"/>
            <a:ext cx="6842125"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4800" b="1" u="sng" dirty="0">
                <a:solidFill>
                  <a:schemeClr val="tx2"/>
                </a:solidFill>
                <a:latin typeface="Sassoon Primary" pitchFamily="50" charset="0"/>
              </a:rPr>
              <a:t>Induction Day</a:t>
            </a:r>
            <a:br>
              <a:rPr lang="en-US" altLang="en-US" sz="2800" b="1" u="sng" dirty="0">
                <a:solidFill>
                  <a:schemeClr val="tx2"/>
                </a:solidFill>
              </a:rPr>
            </a:br>
            <a:br>
              <a:rPr lang="en-US" altLang="en-US" sz="2800" b="1" u="sng" dirty="0">
                <a:solidFill>
                  <a:schemeClr val="tx2"/>
                </a:solidFill>
              </a:rPr>
            </a:br>
            <a:r>
              <a:rPr lang="en-US" altLang="en-US" sz="2800" b="1" u="sng" dirty="0">
                <a:solidFill>
                  <a:schemeClr val="tx2"/>
                </a:solidFill>
                <a:latin typeface="Sassoon Primary" pitchFamily="50" charset="0"/>
              </a:rPr>
              <a:t>Monday 14</a:t>
            </a:r>
            <a:r>
              <a:rPr lang="en-US" altLang="en-US" sz="2800" b="1" u="sng" baseline="30000" dirty="0">
                <a:solidFill>
                  <a:schemeClr val="tx2"/>
                </a:solidFill>
                <a:latin typeface="Sassoon Primary" pitchFamily="50" charset="0"/>
              </a:rPr>
              <a:t>th</a:t>
            </a:r>
            <a:r>
              <a:rPr lang="en-US" altLang="en-US" sz="2800" b="1" u="sng" dirty="0">
                <a:solidFill>
                  <a:schemeClr val="tx2"/>
                </a:solidFill>
                <a:latin typeface="Sassoon Primary" pitchFamily="50" charset="0"/>
              </a:rPr>
              <a:t> July 2025</a:t>
            </a:r>
          </a:p>
          <a:p>
            <a:pPr algn="ctr" eaLnBrk="1" hangingPunct="1">
              <a:spcBef>
                <a:spcPct val="50000"/>
              </a:spcBef>
              <a:buFontTx/>
              <a:buNone/>
              <a:defRPr/>
            </a:pPr>
            <a:endParaRPr lang="en-US" altLang="en-US" sz="2800" b="1" u="sng" dirty="0">
              <a:solidFill>
                <a:schemeClr val="tx2"/>
              </a:solidFill>
              <a:highlight>
                <a:srgbClr val="FFFF00"/>
              </a:highlight>
              <a:latin typeface="Sassoon Primary" pitchFamily="50" charset="0"/>
            </a:endParaRPr>
          </a:p>
          <a:p>
            <a:pPr algn="ctr" eaLnBrk="1" hangingPunct="1">
              <a:spcBef>
                <a:spcPct val="50000"/>
              </a:spcBef>
              <a:buFontTx/>
              <a:buNone/>
              <a:defRPr/>
            </a:pPr>
            <a:r>
              <a:rPr lang="en-US" altLang="en-US" sz="2800" dirty="0">
                <a:solidFill>
                  <a:schemeClr val="tx2"/>
                </a:solidFill>
              </a:rPr>
              <a:t>Group 1 – Morning </a:t>
            </a:r>
          </a:p>
          <a:p>
            <a:pPr algn="ctr" eaLnBrk="1" hangingPunct="1">
              <a:spcBef>
                <a:spcPct val="50000"/>
              </a:spcBef>
              <a:buFontTx/>
              <a:buNone/>
              <a:defRPr/>
            </a:pPr>
            <a:r>
              <a:rPr lang="en-US" altLang="en-US" sz="2800" dirty="0">
                <a:solidFill>
                  <a:schemeClr val="tx2"/>
                </a:solidFill>
              </a:rPr>
              <a:t>  Group 2 - Afternoon</a:t>
            </a:r>
            <a:br>
              <a:rPr lang="en-US" altLang="en-US" sz="2800" dirty="0">
                <a:solidFill>
                  <a:schemeClr val="tx2"/>
                </a:solidFill>
                <a:highlight>
                  <a:srgbClr val="FFFF00"/>
                </a:highlight>
              </a:rPr>
            </a:br>
            <a:endParaRPr lang="en-US" altLang="en-US" sz="2800" dirty="0">
              <a:solidFill>
                <a:schemeClr val="tx2"/>
              </a:solidFill>
              <a:highlight>
                <a:srgbClr val="FFFF00"/>
              </a:highlight>
            </a:endParaRPr>
          </a:p>
        </p:txBody>
      </p:sp>
      <p:pic>
        <p:nvPicPr>
          <p:cNvPr id="29701" name="Content Placeholder 3">
            <a:extLst>
              <a:ext uri="{FF2B5EF4-FFF2-40B4-BE49-F238E27FC236}">
                <a16:creationId xmlns:a16="http://schemas.microsoft.com/office/drawing/2014/main" id="{90E924F5-3B31-4CB5-AAFA-4F55D1B64FFF}"/>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rot="4190703">
            <a:off x="347663" y="623888"/>
            <a:ext cx="1711325" cy="1279525"/>
          </a:xfrm>
        </p:spPr>
      </p:pic>
      <p:pic>
        <p:nvPicPr>
          <p:cNvPr id="29699" name="Picture 40" descr="intake 2011 088">
            <a:extLst>
              <a:ext uri="{FF2B5EF4-FFF2-40B4-BE49-F238E27FC236}">
                <a16:creationId xmlns:a16="http://schemas.microsoft.com/office/drawing/2014/main" id="{1003ED57-9D5B-4B29-80E0-21C28626068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rot="888170">
            <a:off x="7000875" y="722313"/>
            <a:ext cx="1676400" cy="1155700"/>
          </a:xfrm>
        </p:spPr>
      </p:pic>
      <p:pic>
        <p:nvPicPr>
          <p:cNvPr id="29702" name="Content Placeholder 4">
            <a:extLst>
              <a:ext uri="{FF2B5EF4-FFF2-40B4-BE49-F238E27FC236}">
                <a16:creationId xmlns:a16="http://schemas.microsoft.com/office/drawing/2014/main" id="{A159D51A-AFEA-4454-A74D-2AEE0D3AC7F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rot="4089923">
            <a:off x="344488" y="4568825"/>
            <a:ext cx="1830388" cy="1366837"/>
          </a:xfrm>
        </p:spPr>
      </p:pic>
      <p:pic>
        <p:nvPicPr>
          <p:cNvPr id="29700" name="Picture 44" descr="SAM_2378">
            <a:extLst>
              <a:ext uri="{FF2B5EF4-FFF2-40B4-BE49-F238E27FC236}">
                <a16:creationId xmlns:a16="http://schemas.microsoft.com/office/drawing/2014/main" id="{C58961F3-463C-4BF5-A7BD-580226E63C34}"/>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rot="748097">
            <a:off x="5809268" y="4926966"/>
            <a:ext cx="2273531" cy="1704109"/>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554">
            <a:extLst>
              <a:ext uri="{FF2B5EF4-FFF2-40B4-BE49-F238E27FC236}">
                <a16:creationId xmlns:a16="http://schemas.microsoft.com/office/drawing/2014/main" id="{8C70A0F5-F347-4FEF-A4C3-AD9E7BF7EFF9}"/>
              </a:ext>
            </a:extLst>
          </p:cNvPr>
          <p:cNvSpPr txBox="1">
            <a:spLocks noChangeArrowheads="1"/>
          </p:cNvSpPr>
          <p:nvPr/>
        </p:nvSpPr>
        <p:spPr bwMode="auto">
          <a:xfrm>
            <a:off x="315913" y="188913"/>
            <a:ext cx="7136407" cy="62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u="sng" dirty="0">
                <a:latin typeface="Sassoon Primary" pitchFamily="50" charset="0"/>
              </a:rPr>
              <a:t>THE INDUCTION PROCESS</a:t>
            </a:r>
            <a:r>
              <a:rPr lang="en-GB" altLang="en-US" sz="2800" dirty="0">
                <a:latin typeface="Sassoon Primary" pitchFamily="50" charset="0"/>
              </a:rPr>
              <a:t> </a:t>
            </a:r>
          </a:p>
          <a:p>
            <a:pPr algn="ctr" eaLnBrk="1" hangingPunct="1">
              <a:spcBef>
                <a:spcPct val="50000"/>
              </a:spcBef>
              <a:buFontTx/>
              <a:buNone/>
            </a:pPr>
            <a:endParaRPr lang="en-GB" altLang="en-US" sz="1800" dirty="0">
              <a:latin typeface="Sassoon Primary" pitchFamily="50" charset="0"/>
            </a:endParaRPr>
          </a:p>
          <a:p>
            <a:pPr algn="ctr" eaLnBrk="1" hangingPunct="1">
              <a:spcBef>
                <a:spcPct val="50000"/>
              </a:spcBef>
              <a:buFontTx/>
              <a:buNone/>
            </a:pPr>
            <a:r>
              <a:rPr lang="en-GB" altLang="en-US" sz="1800" dirty="0">
                <a:latin typeface="Sassoon Primary" pitchFamily="50" charset="0"/>
              </a:rPr>
              <a:t>Your child will initially start in September with a 4-day induction process. This allows your child to have a really worthwhile settling-in period, the chance to make some strong friendships, learn the rules and routines and allow the Reception team to learn what your child can do and where to go next.</a:t>
            </a:r>
          </a:p>
          <a:p>
            <a:pPr algn="ctr" eaLnBrk="1" hangingPunct="1">
              <a:spcBef>
                <a:spcPct val="50000"/>
              </a:spcBef>
              <a:buFontTx/>
              <a:buNone/>
            </a:pPr>
            <a:endParaRPr lang="en-GB" altLang="en-US" sz="1800" b="1" u="sng" dirty="0">
              <a:latin typeface="Sassoon Primary" pitchFamily="50" charset="0"/>
            </a:endParaRPr>
          </a:p>
          <a:p>
            <a:pPr algn="ctr" eaLnBrk="1" hangingPunct="1">
              <a:spcBef>
                <a:spcPct val="50000"/>
              </a:spcBef>
              <a:buFontTx/>
              <a:buNone/>
            </a:pPr>
            <a:r>
              <a:rPr lang="en-GB" altLang="en-US" sz="1800" dirty="0">
                <a:latin typeface="Sassoon Primary" pitchFamily="50" charset="0"/>
              </a:rPr>
              <a:t>They will be split into two induction groups: </a:t>
            </a:r>
            <a:r>
              <a:rPr lang="en-GB" altLang="en-US" sz="1800" b="1" dirty="0">
                <a:latin typeface="Sassoon Primary" pitchFamily="50" charset="0"/>
              </a:rPr>
              <a:t>Group 1 and Group 2.</a:t>
            </a:r>
          </a:p>
          <a:p>
            <a:pPr eaLnBrk="1" hangingPunct="1">
              <a:spcBef>
                <a:spcPct val="50000"/>
              </a:spcBef>
              <a:buFontTx/>
              <a:buNone/>
            </a:pPr>
            <a:r>
              <a:rPr lang="en-GB" altLang="en-US" sz="1800" b="1" dirty="0">
                <a:latin typeface="Sassoon Primary" pitchFamily="50" charset="0"/>
              </a:rPr>
              <a:t>                             </a:t>
            </a:r>
            <a:r>
              <a:rPr lang="en-GB" altLang="en-US" sz="1800" b="1" u="sng" dirty="0">
                <a:latin typeface="Sassoon Primary" pitchFamily="50" charset="0"/>
              </a:rPr>
              <a:t>Group 1</a:t>
            </a:r>
            <a:r>
              <a:rPr lang="en-GB" altLang="en-US" sz="1800" b="1" dirty="0">
                <a:latin typeface="Sassoon Primary" pitchFamily="50" charset="0"/>
              </a:rPr>
              <a:t> 				                                     </a:t>
            </a:r>
            <a:r>
              <a:rPr lang="en-GB" altLang="en-US" sz="1800" b="1" u="sng" dirty="0">
                <a:latin typeface="Sassoon Primary" pitchFamily="50" charset="0"/>
              </a:rPr>
              <a:t>Group 2 </a:t>
            </a:r>
          </a:p>
          <a:p>
            <a:pPr algn="ctr" eaLnBrk="1" hangingPunct="1">
              <a:spcBef>
                <a:spcPct val="50000"/>
              </a:spcBef>
              <a:buFontTx/>
              <a:buNone/>
            </a:pPr>
            <a:endParaRPr lang="en-GB" altLang="en-US" sz="1800" b="1" dirty="0">
              <a:latin typeface="Sassoon Primary" pitchFamily="50" charset="0"/>
            </a:endParaRPr>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p:txBody>
      </p:sp>
      <p:graphicFrame>
        <p:nvGraphicFramePr>
          <p:cNvPr id="2" name="Table 1">
            <a:extLst>
              <a:ext uri="{FF2B5EF4-FFF2-40B4-BE49-F238E27FC236}">
                <a16:creationId xmlns:a16="http://schemas.microsoft.com/office/drawing/2014/main" id="{BC434E03-7C0B-461E-B26C-4B49C0D2D329}"/>
              </a:ext>
            </a:extLst>
          </p:cNvPr>
          <p:cNvGraphicFramePr>
            <a:graphicFrameLocks noGrp="1"/>
          </p:cNvGraphicFramePr>
          <p:nvPr>
            <p:extLst>
              <p:ext uri="{D42A27DB-BD31-4B8C-83A1-F6EECF244321}">
                <p14:modId xmlns:p14="http://schemas.microsoft.com/office/powerpoint/2010/main" val="2345821393"/>
              </p:ext>
            </p:extLst>
          </p:nvPr>
        </p:nvGraphicFramePr>
        <p:xfrm>
          <a:off x="755576" y="4005064"/>
          <a:ext cx="3528392" cy="2216061"/>
        </p:xfrm>
        <a:graphic>
          <a:graphicData uri="http://schemas.openxmlformats.org/drawingml/2006/table">
            <a:tbl>
              <a:tblPr firstRow="1" firstCol="1" bandRow="1">
                <a:tableStyleId>{5C22544A-7EE6-4342-B048-85BDC9FD1C3A}</a:tableStyleId>
              </a:tblPr>
              <a:tblGrid>
                <a:gridCol w="1764196">
                  <a:extLst>
                    <a:ext uri="{9D8B030D-6E8A-4147-A177-3AD203B41FA5}">
                      <a16:colId xmlns:a16="http://schemas.microsoft.com/office/drawing/2014/main" val="414776372"/>
                    </a:ext>
                  </a:extLst>
                </a:gridCol>
                <a:gridCol w="1764196">
                  <a:extLst>
                    <a:ext uri="{9D8B030D-6E8A-4147-A177-3AD203B41FA5}">
                      <a16:colId xmlns:a16="http://schemas.microsoft.com/office/drawing/2014/main" val="2243570526"/>
                    </a:ext>
                  </a:extLst>
                </a:gridCol>
              </a:tblGrid>
              <a:tr h="60127">
                <a:tc>
                  <a:txBody>
                    <a:bodyPr/>
                    <a:lstStyle/>
                    <a:p>
                      <a:pPr algn="ctr">
                        <a:spcAft>
                          <a:spcPts val="0"/>
                        </a:spcAft>
                      </a:pPr>
                      <a:r>
                        <a:rPr lang="en-US" sz="1100" dirty="0">
                          <a:effectLst/>
                        </a:rPr>
                        <a:t>Day</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Session</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90735045"/>
                  </a:ext>
                </a:extLst>
              </a:tr>
              <a:tr h="768376">
                <a:tc>
                  <a:txBody>
                    <a:bodyPr/>
                    <a:lstStyle/>
                    <a:p>
                      <a:pPr algn="l">
                        <a:spcAft>
                          <a:spcPts val="0"/>
                        </a:spcAft>
                      </a:pPr>
                      <a:r>
                        <a:rPr lang="en-US" sz="1100" dirty="0">
                          <a:effectLst/>
                        </a:rPr>
                        <a:t>Wednesday 3</a:t>
                      </a:r>
                      <a:r>
                        <a:rPr lang="en-US" sz="1100" baseline="30000" dirty="0">
                          <a:effectLst/>
                        </a:rPr>
                        <a:t>rd</a:t>
                      </a:r>
                      <a:r>
                        <a:rPr lang="en-US" sz="1100" dirty="0">
                          <a:effectLst/>
                        </a:rPr>
                        <a:t>  &amp; Thursday 4</a:t>
                      </a:r>
                      <a:r>
                        <a:rPr lang="en-US" sz="1100" baseline="30000" dirty="0">
                          <a:effectLst/>
                        </a:rPr>
                        <a:t>th</a:t>
                      </a:r>
                      <a:r>
                        <a:rPr lang="en-US" sz="1100" dirty="0">
                          <a:effectLst/>
                        </a:rPr>
                        <a:t> September</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AM</a:t>
                      </a:r>
                      <a:endParaRPr lang="en-GB" sz="1200">
                        <a:effectLst/>
                      </a:endParaRPr>
                    </a:p>
                    <a:p>
                      <a:pPr algn="ctr">
                        <a:spcAft>
                          <a:spcPts val="0"/>
                        </a:spcAft>
                      </a:pPr>
                      <a:r>
                        <a:rPr lang="en-US" sz="1100">
                          <a:effectLst/>
                        </a:rPr>
                        <a:t>8.45-11.50am</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96298132"/>
                  </a:ext>
                </a:extLst>
              </a:tr>
              <a:tr h="768376">
                <a:tc>
                  <a:txBody>
                    <a:bodyPr/>
                    <a:lstStyle/>
                    <a:p>
                      <a:pPr algn="l">
                        <a:spcAft>
                          <a:spcPts val="0"/>
                        </a:spcAft>
                      </a:pPr>
                      <a:r>
                        <a:rPr lang="en-US" sz="1100" dirty="0">
                          <a:effectLst/>
                        </a:rPr>
                        <a:t>Friday 5th</a:t>
                      </a:r>
                      <a:r>
                        <a:rPr lang="en-US" sz="1100" baseline="30000" dirty="0">
                          <a:effectLst/>
                        </a:rPr>
                        <a:t>th</a:t>
                      </a:r>
                      <a:r>
                        <a:rPr lang="en-US" sz="1100" dirty="0">
                          <a:effectLst/>
                        </a:rPr>
                        <a:t> &amp; Monday 8th</a:t>
                      </a:r>
                      <a:r>
                        <a:rPr lang="en-US" sz="1100" baseline="30000" dirty="0">
                          <a:effectLst/>
                        </a:rPr>
                        <a:t>th</a:t>
                      </a:r>
                      <a:r>
                        <a:rPr lang="en-US" sz="1100" dirty="0">
                          <a:effectLst/>
                        </a:rPr>
                        <a:t> September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dirty="0">
                          <a:effectLst/>
                        </a:rPr>
                        <a:t>PM</a:t>
                      </a:r>
                      <a:endParaRPr lang="en-GB" sz="1200" dirty="0">
                        <a:effectLst/>
                      </a:endParaRPr>
                    </a:p>
                    <a:p>
                      <a:pPr algn="ctr">
                        <a:spcAft>
                          <a:spcPts val="0"/>
                        </a:spcAft>
                      </a:pPr>
                      <a:r>
                        <a:rPr lang="en-US" sz="1100" dirty="0">
                          <a:effectLst/>
                        </a:rPr>
                        <a:t>12.50 – 3.20pm</a:t>
                      </a:r>
                      <a:endParaRPr lang="en-GB" sz="1200" dirty="0">
                        <a:effectLst/>
                      </a:endParaRPr>
                    </a:p>
                    <a:p>
                      <a:pPr algn="ctr">
                        <a:spcAft>
                          <a:spcPts val="0"/>
                        </a:spcAft>
                      </a:pPr>
                      <a:r>
                        <a:rPr lang="en-US" sz="11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72485380"/>
                  </a:ext>
                </a:extLst>
              </a:tr>
              <a:tr h="511669">
                <a:tc>
                  <a:txBody>
                    <a:bodyPr/>
                    <a:lstStyle/>
                    <a:p>
                      <a:pPr algn="l">
                        <a:spcAft>
                          <a:spcPts val="0"/>
                        </a:spcAft>
                      </a:pPr>
                      <a:r>
                        <a:rPr lang="en-US" sz="1100" dirty="0">
                          <a:effectLst/>
                        </a:rPr>
                        <a:t>From Tuesday 9</a:t>
                      </a:r>
                      <a:r>
                        <a:rPr lang="en-US" sz="1100" baseline="30000" dirty="0">
                          <a:effectLst/>
                        </a:rPr>
                        <a:t>th</a:t>
                      </a:r>
                      <a:r>
                        <a:rPr lang="en-US" sz="1100" dirty="0">
                          <a:effectLst/>
                        </a:rPr>
                        <a:t> September</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dirty="0">
                          <a:effectLst/>
                        </a:rPr>
                        <a:t>Full time</a:t>
                      </a:r>
                      <a:endParaRPr lang="en-GB" sz="1200" dirty="0">
                        <a:effectLst/>
                      </a:endParaRPr>
                    </a:p>
                    <a:p>
                      <a:pPr algn="ctr">
                        <a:spcAft>
                          <a:spcPts val="0"/>
                        </a:spcAft>
                      </a:pPr>
                      <a:r>
                        <a:rPr lang="en-US" sz="1100" dirty="0">
                          <a:effectLst/>
                        </a:rPr>
                        <a:t>8.45am – 3.20pm</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2251235"/>
                  </a:ext>
                </a:extLst>
              </a:tr>
            </a:tbl>
          </a:graphicData>
        </a:graphic>
      </p:graphicFrame>
      <p:graphicFrame>
        <p:nvGraphicFramePr>
          <p:cNvPr id="4" name="Table 3">
            <a:extLst>
              <a:ext uri="{FF2B5EF4-FFF2-40B4-BE49-F238E27FC236}">
                <a16:creationId xmlns:a16="http://schemas.microsoft.com/office/drawing/2014/main" id="{B6AAB41D-4DEF-4252-8B02-0E72FC0A190E}"/>
              </a:ext>
            </a:extLst>
          </p:cNvPr>
          <p:cNvGraphicFramePr>
            <a:graphicFrameLocks noGrp="1"/>
          </p:cNvGraphicFramePr>
          <p:nvPr>
            <p:extLst>
              <p:ext uri="{D42A27DB-BD31-4B8C-83A1-F6EECF244321}">
                <p14:modId xmlns:p14="http://schemas.microsoft.com/office/powerpoint/2010/main" val="564039268"/>
              </p:ext>
            </p:extLst>
          </p:nvPr>
        </p:nvGraphicFramePr>
        <p:xfrm>
          <a:off x="4863888" y="3978898"/>
          <a:ext cx="3596544" cy="2330423"/>
        </p:xfrm>
        <a:graphic>
          <a:graphicData uri="http://schemas.openxmlformats.org/drawingml/2006/table">
            <a:tbl>
              <a:tblPr firstRow="1" firstCol="1" bandRow="1">
                <a:tableStyleId>{5C22544A-7EE6-4342-B048-85BDC9FD1C3A}</a:tableStyleId>
              </a:tblPr>
              <a:tblGrid>
                <a:gridCol w="1798272">
                  <a:extLst>
                    <a:ext uri="{9D8B030D-6E8A-4147-A177-3AD203B41FA5}">
                      <a16:colId xmlns:a16="http://schemas.microsoft.com/office/drawing/2014/main" val="818888264"/>
                    </a:ext>
                  </a:extLst>
                </a:gridCol>
                <a:gridCol w="1798272">
                  <a:extLst>
                    <a:ext uri="{9D8B030D-6E8A-4147-A177-3AD203B41FA5}">
                      <a16:colId xmlns:a16="http://schemas.microsoft.com/office/drawing/2014/main" val="3931739569"/>
                    </a:ext>
                  </a:extLst>
                </a:gridCol>
              </a:tblGrid>
              <a:tr h="290865">
                <a:tc>
                  <a:txBody>
                    <a:bodyPr/>
                    <a:lstStyle/>
                    <a:p>
                      <a:pPr algn="ctr">
                        <a:spcAft>
                          <a:spcPts val="0"/>
                        </a:spcAft>
                      </a:pPr>
                      <a:r>
                        <a:rPr lang="en-US" sz="1100">
                          <a:effectLst/>
                        </a:rPr>
                        <a:t>Day</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Session</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2214928"/>
                  </a:ext>
                </a:extLst>
              </a:tr>
              <a:tr h="876975">
                <a:tc>
                  <a:txBody>
                    <a:bodyPr/>
                    <a:lstStyle/>
                    <a:p>
                      <a:pPr algn="l">
                        <a:spcAft>
                          <a:spcPts val="0"/>
                        </a:spcAft>
                      </a:pPr>
                      <a:r>
                        <a:rPr lang="en-US" sz="1100" dirty="0">
                          <a:effectLst/>
                        </a:rPr>
                        <a:t>Wednesday 3</a:t>
                      </a:r>
                      <a:r>
                        <a:rPr lang="en-US" sz="1100" baseline="30000" dirty="0">
                          <a:effectLst/>
                        </a:rPr>
                        <a:t>rd</a:t>
                      </a:r>
                      <a:r>
                        <a:rPr lang="en-US" sz="1100" dirty="0">
                          <a:effectLst/>
                        </a:rPr>
                        <a:t> &amp; Thursday 4</a:t>
                      </a:r>
                      <a:r>
                        <a:rPr lang="en-US" sz="1100" baseline="30000" dirty="0">
                          <a:effectLst/>
                        </a:rPr>
                        <a:t>th</a:t>
                      </a:r>
                      <a:r>
                        <a:rPr lang="en-US" sz="1100" dirty="0">
                          <a:effectLst/>
                        </a:rPr>
                        <a:t> September</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dirty="0">
                          <a:effectLst/>
                        </a:rPr>
                        <a:t>PM</a:t>
                      </a:r>
                      <a:endParaRPr lang="en-GB" sz="1200" dirty="0">
                        <a:effectLst/>
                      </a:endParaRPr>
                    </a:p>
                    <a:p>
                      <a:pPr algn="ctr">
                        <a:spcAft>
                          <a:spcPts val="0"/>
                        </a:spcAft>
                      </a:pPr>
                      <a:r>
                        <a:rPr lang="en-US" sz="1100" dirty="0">
                          <a:effectLst/>
                        </a:rPr>
                        <a:t>12.50 – 3.20pm</a:t>
                      </a:r>
                      <a:endParaRPr lang="en-GB" sz="1200" dirty="0">
                        <a:effectLst/>
                      </a:endParaRPr>
                    </a:p>
                    <a:p>
                      <a:pPr algn="ctr">
                        <a:spcAft>
                          <a:spcPts val="0"/>
                        </a:spcAft>
                      </a:pPr>
                      <a:r>
                        <a:rPr lang="en-US" sz="11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10487200"/>
                  </a:ext>
                </a:extLst>
              </a:tr>
              <a:tr h="693870">
                <a:tc>
                  <a:txBody>
                    <a:bodyPr/>
                    <a:lstStyle/>
                    <a:p>
                      <a:pPr algn="l">
                        <a:spcAft>
                          <a:spcPts val="0"/>
                        </a:spcAft>
                      </a:pPr>
                      <a:r>
                        <a:rPr lang="en-US" sz="1100" dirty="0">
                          <a:effectLst/>
                        </a:rPr>
                        <a:t>Friday 5</a:t>
                      </a:r>
                      <a:r>
                        <a:rPr lang="en-US" sz="1100" baseline="30000" dirty="0">
                          <a:effectLst/>
                        </a:rPr>
                        <a:t>h</a:t>
                      </a:r>
                      <a:r>
                        <a:rPr lang="en-US" sz="1100" dirty="0">
                          <a:effectLst/>
                        </a:rPr>
                        <a:t> &amp; Monday 8</a:t>
                      </a:r>
                      <a:r>
                        <a:rPr lang="en-US" sz="1100" baseline="30000" dirty="0">
                          <a:effectLst/>
                        </a:rPr>
                        <a:t>th</a:t>
                      </a:r>
                      <a:r>
                        <a:rPr lang="en-US" sz="1100" dirty="0">
                          <a:effectLst/>
                        </a:rPr>
                        <a:t> September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AM</a:t>
                      </a:r>
                      <a:endParaRPr lang="en-GB" sz="1200">
                        <a:effectLst/>
                      </a:endParaRPr>
                    </a:p>
                    <a:p>
                      <a:pPr algn="ctr">
                        <a:spcAft>
                          <a:spcPts val="0"/>
                        </a:spcAft>
                      </a:pPr>
                      <a:r>
                        <a:rPr lang="en-US" sz="1100">
                          <a:effectLst/>
                        </a:rPr>
                        <a:t>8.45-11.50am</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58671487"/>
                  </a:ext>
                </a:extLst>
              </a:tr>
              <a:tr h="468713">
                <a:tc>
                  <a:txBody>
                    <a:bodyPr/>
                    <a:lstStyle/>
                    <a:p>
                      <a:pPr algn="l">
                        <a:spcAft>
                          <a:spcPts val="0"/>
                        </a:spcAft>
                      </a:pPr>
                      <a:r>
                        <a:rPr lang="en-US" sz="1100" dirty="0">
                          <a:effectLst/>
                        </a:rPr>
                        <a:t>From Tuesday 9</a:t>
                      </a:r>
                      <a:r>
                        <a:rPr lang="en-US" sz="1100" baseline="30000" dirty="0">
                          <a:effectLst/>
                        </a:rPr>
                        <a:t>th</a:t>
                      </a:r>
                      <a:r>
                        <a:rPr lang="en-US" sz="1100" dirty="0">
                          <a:effectLst/>
                        </a:rPr>
                        <a:t> September</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dirty="0">
                          <a:effectLst/>
                        </a:rPr>
                        <a:t>Full time</a:t>
                      </a:r>
                      <a:endParaRPr lang="en-GB" sz="1200" dirty="0">
                        <a:effectLst/>
                      </a:endParaRPr>
                    </a:p>
                    <a:p>
                      <a:pPr algn="ctr">
                        <a:spcAft>
                          <a:spcPts val="0"/>
                        </a:spcAft>
                      </a:pPr>
                      <a:r>
                        <a:rPr lang="en-US" sz="1100" dirty="0">
                          <a:effectLst/>
                        </a:rPr>
                        <a:t>8.45am – 3.20pm</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7217087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C379A46-E9C6-463E-B030-5E966AD77680}"/>
              </a:ext>
            </a:extLst>
          </p:cNvPr>
          <p:cNvSpPr>
            <a:spLocks noGrp="1" noChangeArrowheads="1"/>
          </p:cNvSpPr>
          <p:nvPr>
            <p:ph type="title"/>
          </p:nvPr>
        </p:nvSpPr>
        <p:spPr/>
        <p:txBody>
          <a:bodyPr>
            <a:normAutofit fontScale="90000"/>
          </a:bodyPr>
          <a:lstStyle/>
          <a:p>
            <a:pPr eaLnBrk="1" hangingPunct="1"/>
            <a:br>
              <a:rPr lang="en-US" altLang="en-US" b="1" u="sng" dirty="0">
                <a:latin typeface="Sassoon Primary" pitchFamily="50" charset="0"/>
              </a:rPr>
            </a:br>
            <a:r>
              <a:rPr lang="en-US" altLang="en-US" b="1" u="sng" dirty="0">
                <a:latin typeface="Sassoon Primary" pitchFamily="50" charset="0"/>
              </a:rPr>
              <a:t>Breakfast Club</a:t>
            </a:r>
            <a:br>
              <a:rPr lang="en-US" altLang="en-US" b="1" u="sng" dirty="0"/>
            </a:br>
            <a:r>
              <a:rPr lang="en-US" altLang="en-US" sz="1400" b="1" u="sng" dirty="0">
                <a:latin typeface="Sassoon Primary" pitchFamily="50" charset="0"/>
              </a:rPr>
              <a:t>Open</a:t>
            </a:r>
            <a:r>
              <a:rPr lang="en-US" altLang="en-US" sz="1400" b="1" dirty="0">
                <a:latin typeface="Sassoon Primary" pitchFamily="50" charset="0"/>
              </a:rPr>
              <a:t> from 7.45am and we offer toast and cereal for breakfast.</a:t>
            </a:r>
            <a:br>
              <a:rPr lang="en-US" altLang="en-US" sz="1400" b="1" dirty="0">
                <a:latin typeface="Sassoon Primary" pitchFamily="50" charset="0"/>
              </a:rPr>
            </a:br>
            <a:r>
              <a:rPr lang="en-US" altLang="en-US" sz="1400" b="1" dirty="0">
                <a:latin typeface="Sassoon Primary" pitchFamily="50" charset="0"/>
              </a:rPr>
              <a:t> Please ask at the office for more information and about how to book.</a:t>
            </a:r>
            <a:endParaRPr lang="en-US" altLang="en-US" b="1" dirty="0">
              <a:latin typeface="Sassoon Primary" pitchFamily="50" charset="0"/>
            </a:endParaRPr>
          </a:p>
        </p:txBody>
      </p:sp>
      <p:pic>
        <p:nvPicPr>
          <p:cNvPr id="6147" name="Picture 24" descr="new parents eve 012">
            <a:extLst>
              <a:ext uri="{FF2B5EF4-FFF2-40B4-BE49-F238E27FC236}">
                <a16:creationId xmlns:a16="http://schemas.microsoft.com/office/drawing/2014/main" id="{40E08470-46A4-4642-A50A-04F833849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493" y="3244849"/>
            <a:ext cx="29591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5" descr="breakfast club 12 003">
            <a:extLst>
              <a:ext uri="{FF2B5EF4-FFF2-40B4-BE49-F238E27FC236}">
                <a16:creationId xmlns:a16="http://schemas.microsoft.com/office/drawing/2014/main" id="{B567CF23-584E-4B9E-8747-5E1D32DDE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44700"/>
            <a:ext cx="35274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6" descr="breakfast club 12 001">
            <a:extLst>
              <a:ext uri="{FF2B5EF4-FFF2-40B4-BE49-F238E27FC236}">
                <a16:creationId xmlns:a16="http://schemas.microsoft.com/office/drawing/2014/main" id="{5DDD4888-7302-43E1-901E-EF8B8CAD4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512" y="4077072"/>
            <a:ext cx="267811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7" descr="breakfast club 12 004">
            <a:extLst>
              <a:ext uri="{FF2B5EF4-FFF2-40B4-BE49-F238E27FC236}">
                <a16:creationId xmlns:a16="http://schemas.microsoft.com/office/drawing/2014/main" id="{A0730A4E-8959-4F94-B70F-6C0096EAA0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1772816"/>
            <a:ext cx="24495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4583D-FB00-44AD-9D7C-453716DD28E3}"/>
              </a:ext>
            </a:extLst>
          </p:cNvPr>
          <p:cNvSpPr>
            <a:spLocks noGrp="1"/>
          </p:cNvSpPr>
          <p:nvPr>
            <p:ph/>
          </p:nvPr>
        </p:nvSpPr>
        <p:spPr>
          <a:xfrm>
            <a:off x="251520" y="503237"/>
            <a:ext cx="6995120" cy="5851525"/>
          </a:xfrm>
        </p:spPr>
        <p:txBody>
          <a:bodyPr>
            <a:normAutofit fontScale="92500" lnSpcReduction="20000"/>
          </a:bodyPr>
          <a:lstStyle/>
          <a:p>
            <a:pPr marL="0" indent="0" algn="ctr">
              <a:buNone/>
            </a:pPr>
            <a:r>
              <a:rPr lang="en-GB" dirty="0"/>
              <a:t>	       </a:t>
            </a:r>
            <a:r>
              <a:rPr lang="en-GB" sz="5400" dirty="0"/>
              <a:t>Medical information</a:t>
            </a:r>
          </a:p>
          <a:p>
            <a:pPr>
              <a:buFont typeface="Arial" panose="020B0604020202020204" pitchFamily="34" charset="0"/>
              <a:buChar char="•"/>
            </a:pPr>
            <a:endParaRPr lang="en-GB" sz="1800" dirty="0"/>
          </a:p>
          <a:p>
            <a:pPr>
              <a:buFont typeface="Arial" panose="020B0604020202020204" pitchFamily="34" charset="0"/>
              <a:buChar char="•"/>
            </a:pPr>
            <a:endParaRPr lang="en-GB" sz="1800" dirty="0"/>
          </a:p>
          <a:p>
            <a:pPr>
              <a:buFont typeface="Arial" panose="020B0604020202020204" pitchFamily="34" charset="0"/>
              <a:buChar char="•"/>
            </a:pPr>
            <a:r>
              <a:rPr lang="en-GB" sz="1800" dirty="0"/>
              <a:t>If your child has an accident in school, that we feel you need to be made aware of</a:t>
            </a:r>
            <a:r>
              <a:rPr lang="en-GB" sz="1800"/>
              <a:t>, we will </a:t>
            </a:r>
            <a:r>
              <a:rPr lang="en-GB" sz="1800" dirty="0"/>
              <a:t>notify you either by telephone or in person at the end of the day.</a:t>
            </a:r>
          </a:p>
          <a:p>
            <a:pPr>
              <a:buFont typeface="Arial" panose="020B0604020202020204" pitchFamily="34" charset="0"/>
              <a:buChar char="•"/>
            </a:pPr>
            <a:r>
              <a:rPr lang="en-GB" sz="1800" dirty="0"/>
              <a:t>If your child bumps their head and it doesn’t need a phone call home, they will receive a yellow wrist band. This wristband contains the time, date, and description of where your child was hurt. The teacher will also inform you at the end of the day.</a:t>
            </a:r>
          </a:p>
          <a:p>
            <a:pPr>
              <a:buFont typeface="Arial" panose="020B0604020202020204" pitchFamily="34" charset="0"/>
              <a:buChar char="•"/>
            </a:pPr>
            <a:r>
              <a:rPr lang="en-GB" sz="1800" b="1" dirty="0"/>
              <a:t>Asthma: </a:t>
            </a:r>
            <a:r>
              <a:rPr lang="en-GB" sz="1800" dirty="0"/>
              <a:t>Please make sure you complete a care plan and an inhaler is in school all of the time, </a:t>
            </a:r>
            <a:r>
              <a:rPr lang="en-GB" sz="1800" b="1" i="1" dirty="0"/>
              <a:t>including induction days.</a:t>
            </a:r>
          </a:p>
          <a:p>
            <a:pPr>
              <a:buFont typeface="Arial" panose="020B0604020202020204" pitchFamily="34" charset="0"/>
              <a:buChar char="•"/>
            </a:pPr>
            <a:r>
              <a:rPr lang="en-GB" sz="1800" b="1" dirty="0"/>
              <a:t>Allergies and Medical conditions</a:t>
            </a:r>
            <a:r>
              <a:rPr lang="en-GB" sz="1800" dirty="0"/>
              <a:t>: Please make us aware ASAP of any allergies or medical conditions. </a:t>
            </a:r>
            <a:r>
              <a:rPr lang="en-GB" sz="1800" b="1" i="1" dirty="0"/>
              <a:t>A Care Plan must be completed before they come to the induction days.</a:t>
            </a:r>
          </a:p>
          <a:p>
            <a:pPr>
              <a:buFont typeface="Arial" panose="020B0604020202020204" pitchFamily="34" charset="0"/>
              <a:buChar char="•"/>
            </a:pPr>
            <a:r>
              <a:rPr lang="en-GB" sz="1800" dirty="0"/>
              <a:t>We do not give Calpol/Nurofen/</a:t>
            </a:r>
            <a:r>
              <a:rPr lang="en-GB" sz="1800" dirty="0" err="1"/>
              <a:t>Piriton</a:t>
            </a:r>
            <a:r>
              <a:rPr lang="en-GB" sz="1800" dirty="0"/>
              <a:t> etc. in school. Any prescribed medicine must be accompanied with a medical form and handed in to the office.</a:t>
            </a:r>
          </a:p>
          <a:p>
            <a:pPr>
              <a:buFont typeface="Arial" panose="020B0604020202020204" pitchFamily="34" charset="0"/>
              <a:buChar char="•"/>
            </a:pPr>
            <a:r>
              <a:rPr lang="en-GB" sz="1800" dirty="0"/>
              <a:t>We have a 48 hour rule for sickness and diarrhoea.  This is counted from the last time they had sickness/diarrhoea.</a:t>
            </a:r>
          </a:p>
          <a:p>
            <a:pPr marL="0" indent="0" algn="ctr">
              <a:buNone/>
            </a:pPr>
            <a:endParaRPr lang="en-GB" sz="5400" dirty="0"/>
          </a:p>
        </p:txBody>
      </p:sp>
      <p:pic>
        <p:nvPicPr>
          <p:cNvPr id="3" name="Picture 2">
            <a:extLst>
              <a:ext uri="{FF2B5EF4-FFF2-40B4-BE49-F238E27FC236}">
                <a16:creationId xmlns:a16="http://schemas.microsoft.com/office/drawing/2014/main" id="{CA22386F-6677-4549-8D10-74CA50DACD4D}"/>
              </a:ext>
            </a:extLst>
          </p:cNvPr>
          <p:cNvPicPr>
            <a:picLocks noChangeAspect="1"/>
          </p:cNvPicPr>
          <p:nvPr/>
        </p:nvPicPr>
        <p:blipFill>
          <a:blip r:embed="rId2"/>
          <a:stretch>
            <a:fillRect/>
          </a:stretch>
        </p:blipFill>
        <p:spPr>
          <a:xfrm>
            <a:off x="15821" y="23733"/>
            <a:ext cx="1123180" cy="1101012"/>
          </a:xfrm>
          <a:prstGeom prst="rect">
            <a:avLst/>
          </a:prstGeom>
        </p:spPr>
      </p:pic>
    </p:spTree>
    <p:extLst>
      <p:ext uri="{BB962C8B-B14F-4D97-AF65-F5344CB8AC3E}">
        <p14:creationId xmlns:p14="http://schemas.microsoft.com/office/powerpoint/2010/main" val="269175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CF99628-2F78-4561-BF9B-7F2A961832E9}"/>
              </a:ext>
            </a:extLst>
          </p:cNvPr>
          <p:cNvSpPr>
            <a:spLocks noGrp="1" noChangeArrowheads="1"/>
          </p:cNvSpPr>
          <p:nvPr>
            <p:ph type="title"/>
          </p:nvPr>
        </p:nvSpPr>
        <p:spPr/>
        <p:txBody>
          <a:bodyPr/>
          <a:lstStyle/>
          <a:p>
            <a:pPr eaLnBrk="1" hangingPunct="1"/>
            <a:r>
              <a:rPr lang="en-US" altLang="en-US" b="1" u="sng" dirty="0">
                <a:latin typeface="Sassoon Primary" pitchFamily="50" charset="0"/>
              </a:rPr>
              <a:t>Your Pack</a:t>
            </a:r>
          </a:p>
        </p:txBody>
      </p:sp>
      <p:sp>
        <p:nvSpPr>
          <p:cNvPr id="33795" name="Rectangle 3">
            <a:extLst>
              <a:ext uri="{FF2B5EF4-FFF2-40B4-BE49-F238E27FC236}">
                <a16:creationId xmlns:a16="http://schemas.microsoft.com/office/drawing/2014/main" id="{3CE89286-BC2F-452B-9DC2-AF510C40C751}"/>
              </a:ext>
            </a:extLst>
          </p:cNvPr>
          <p:cNvSpPr>
            <a:spLocks noGrp="1" noChangeArrowheads="1"/>
          </p:cNvSpPr>
          <p:nvPr>
            <p:ph idx="1"/>
          </p:nvPr>
        </p:nvSpPr>
        <p:spPr>
          <a:xfrm>
            <a:off x="250825" y="1341438"/>
            <a:ext cx="6706487" cy="5400675"/>
          </a:xfrm>
        </p:spPr>
        <p:txBody>
          <a:bodyPr/>
          <a:lstStyle/>
          <a:p>
            <a:pPr algn="ctr" eaLnBrk="1" hangingPunct="1">
              <a:buFontTx/>
              <a:buNone/>
            </a:pPr>
            <a:r>
              <a:rPr lang="en-US" altLang="en-US" dirty="0">
                <a:latin typeface="Sassoon Primary" pitchFamily="50" charset="0"/>
              </a:rPr>
              <a:t>Please take the time to read through the information that we have provided inside your child’s bookbag.</a:t>
            </a:r>
          </a:p>
          <a:p>
            <a:pPr algn="ctr" eaLnBrk="1" hangingPunct="1">
              <a:buFontTx/>
              <a:buNone/>
            </a:pPr>
            <a:endParaRPr lang="en-US" altLang="en-US" dirty="0">
              <a:latin typeface="Sassoon Primary" pitchFamily="50" charset="0"/>
            </a:endParaRPr>
          </a:p>
          <a:p>
            <a:pPr algn="ctr" eaLnBrk="1" hangingPunct="1">
              <a:buFontTx/>
              <a:buNone/>
            </a:pPr>
            <a:r>
              <a:rPr lang="en-US" altLang="en-US" dirty="0">
                <a:latin typeface="Sassoon Primary" pitchFamily="50" charset="0"/>
              </a:rPr>
              <a:t>Please return the relevant forms to the school office as soon as possible.</a:t>
            </a:r>
          </a:p>
          <a:p>
            <a:pPr algn="ctr" eaLnBrk="1" hangingPunct="1">
              <a:buFontTx/>
              <a:buNone/>
            </a:pPr>
            <a:r>
              <a:rPr lang="en-US" altLang="en-US" dirty="0">
                <a:highlight>
                  <a:srgbClr val="FFFF00"/>
                </a:highlight>
                <a:latin typeface="Sassoon Primary" pitchFamily="50" charset="0"/>
              </a:rPr>
              <a:t>Please make sure that the office staff have seen your child’s birth certificate this evening.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06EEEDA6-7B75-460E-A8FE-12E74A4F6422}"/>
              </a:ext>
            </a:extLst>
          </p:cNvPr>
          <p:cNvSpPr txBox="1">
            <a:spLocks noChangeArrowheads="1"/>
          </p:cNvSpPr>
          <p:nvPr/>
        </p:nvSpPr>
        <p:spPr bwMode="auto">
          <a:xfrm>
            <a:off x="467544" y="5941490"/>
            <a:ext cx="7920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b="1" dirty="0">
                <a:latin typeface="Sassoon Primary" pitchFamily="50" charset="0"/>
              </a:rPr>
              <a:t>www.finstallfirst.co.uk</a:t>
            </a:r>
          </a:p>
        </p:txBody>
      </p:sp>
      <p:pic>
        <p:nvPicPr>
          <p:cNvPr id="35843" name="Picture 2">
            <a:extLst>
              <a:ext uri="{FF2B5EF4-FFF2-40B4-BE49-F238E27FC236}">
                <a16:creationId xmlns:a16="http://schemas.microsoft.com/office/drawing/2014/main" id="{8FB43DE6-49A1-496C-9305-08DB67185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476250"/>
            <a:ext cx="79819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1">
            <a:extLst>
              <a:ext uri="{FF2B5EF4-FFF2-40B4-BE49-F238E27FC236}">
                <a16:creationId xmlns:a16="http://schemas.microsoft.com/office/drawing/2014/main" id="{5B2CB1D1-266F-45C4-BCD0-8119A771A915}"/>
              </a:ext>
            </a:extLst>
          </p:cNvPr>
          <p:cNvSpPr txBox="1">
            <a:spLocks noChangeArrowheads="1"/>
          </p:cNvSpPr>
          <p:nvPr/>
        </p:nvSpPr>
        <p:spPr bwMode="auto">
          <a:xfrm>
            <a:off x="1042988" y="5516563"/>
            <a:ext cx="5735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latin typeface="Sassoon Primary" pitchFamily="50" charset="0"/>
              </a:rPr>
              <a:t>You can find this PowerPoint on the Finstall website.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DC1225-26FB-4BDF-882B-2455DFBE36FB}"/>
              </a:ext>
            </a:extLst>
          </p:cNvPr>
          <p:cNvPicPr>
            <a:picLocks noChangeAspect="1"/>
          </p:cNvPicPr>
          <p:nvPr/>
        </p:nvPicPr>
        <p:blipFill>
          <a:blip r:embed="rId2"/>
          <a:stretch>
            <a:fillRect/>
          </a:stretch>
        </p:blipFill>
        <p:spPr>
          <a:xfrm>
            <a:off x="3347864" y="0"/>
            <a:ext cx="2022592" cy="4320480"/>
          </a:xfrm>
          <a:prstGeom prst="rect">
            <a:avLst/>
          </a:prstGeom>
        </p:spPr>
      </p:pic>
      <p:pic>
        <p:nvPicPr>
          <p:cNvPr id="5" name="Picture 4">
            <a:extLst>
              <a:ext uri="{FF2B5EF4-FFF2-40B4-BE49-F238E27FC236}">
                <a16:creationId xmlns:a16="http://schemas.microsoft.com/office/drawing/2014/main" id="{BAEB23C9-0ECE-4BB5-B8F3-B48DB0C6E16A}"/>
              </a:ext>
            </a:extLst>
          </p:cNvPr>
          <p:cNvPicPr>
            <a:picLocks noChangeAspect="1"/>
          </p:cNvPicPr>
          <p:nvPr/>
        </p:nvPicPr>
        <p:blipFill>
          <a:blip r:embed="rId3"/>
          <a:stretch>
            <a:fillRect/>
          </a:stretch>
        </p:blipFill>
        <p:spPr>
          <a:xfrm>
            <a:off x="0" y="0"/>
            <a:ext cx="3145465" cy="6858000"/>
          </a:xfrm>
          <a:prstGeom prst="rect">
            <a:avLst/>
          </a:prstGeom>
        </p:spPr>
      </p:pic>
      <p:pic>
        <p:nvPicPr>
          <p:cNvPr id="6" name="Picture 5">
            <a:extLst>
              <a:ext uri="{FF2B5EF4-FFF2-40B4-BE49-F238E27FC236}">
                <a16:creationId xmlns:a16="http://schemas.microsoft.com/office/drawing/2014/main" id="{770EDC32-827C-41E0-8484-8654C067B145}"/>
              </a:ext>
            </a:extLst>
          </p:cNvPr>
          <p:cNvPicPr>
            <a:picLocks noChangeAspect="1"/>
          </p:cNvPicPr>
          <p:nvPr/>
        </p:nvPicPr>
        <p:blipFill>
          <a:blip r:embed="rId4"/>
          <a:stretch>
            <a:fillRect/>
          </a:stretch>
        </p:blipFill>
        <p:spPr>
          <a:xfrm>
            <a:off x="5652119" y="-1"/>
            <a:ext cx="2022591" cy="4399421"/>
          </a:xfrm>
          <a:prstGeom prst="rect">
            <a:avLst/>
          </a:prstGeom>
        </p:spPr>
      </p:pic>
    </p:spTree>
    <p:extLst>
      <p:ext uri="{BB962C8B-B14F-4D97-AF65-F5344CB8AC3E}">
        <p14:creationId xmlns:p14="http://schemas.microsoft.com/office/powerpoint/2010/main" val="16440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CD32-3B92-4681-B9FF-3FB54F21FC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E6521DE-459B-48B7-93CB-BFE7A75E2780}"/>
              </a:ext>
            </a:extLst>
          </p:cNvPr>
          <p:cNvSpPr>
            <a:spLocks noGrp="1"/>
          </p:cNvSpPr>
          <p:nvPr>
            <p:ph idx="1"/>
          </p:nvPr>
        </p:nvSpPr>
        <p:spPr>
          <a:xfrm>
            <a:off x="539552" y="2132856"/>
            <a:ext cx="6347714" cy="3880773"/>
          </a:xfrm>
        </p:spPr>
        <p:txBody>
          <a:bodyPr/>
          <a:lstStyle/>
          <a:p>
            <a:endParaRPr lang="en-GB"/>
          </a:p>
        </p:txBody>
      </p:sp>
      <p:pic>
        <p:nvPicPr>
          <p:cNvPr id="5" name="Picture 4">
            <a:extLst>
              <a:ext uri="{FF2B5EF4-FFF2-40B4-BE49-F238E27FC236}">
                <a16:creationId xmlns:a16="http://schemas.microsoft.com/office/drawing/2014/main" id="{A40C2BFC-3CCC-40C2-9E4E-546AB0EAE57C}"/>
              </a:ext>
            </a:extLst>
          </p:cNvPr>
          <p:cNvPicPr>
            <a:picLocks noChangeAspect="1"/>
          </p:cNvPicPr>
          <p:nvPr/>
        </p:nvPicPr>
        <p:blipFill>
          <a:blip r:embed="rId2"/>
          <a:stretch>
            <a:fillRect/>
          </a:stretch>
        </p:blipFill>
        <p:spPr>
          <a:xfrm>
            <a:off x="305729" y="116632"/>
            <a:ext cx="8206972" cy="6858000"/>
          </a:xfrm>
          <a:prstGeom prst="rect">
            <a:avLst/>
          </a:prstGeom>
        </p:spPr>
      </p:pic>
    </p:spTree>
    <p:extLst>
      <p:ext uri="{BB962C8B-B14F-4D97-AF65-F5344CB8AC3E}">
        <p14:creationId xmlns:p14="http://schemas.microsoft.com/office/powerpoint/2010/main" val="13048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48E787F-80D7-450B-B2B2-E9B025220AD9}"/>
              </a:ext>
            </a:extLst>
          </p:cNvPr>
          <p:cNvSpPr>
            <a:spLocks noGrp="1" noChangeArrowheads="1"/>
          </p:cNvSpPr>
          <p:nvPr>
            <p:ph type="ctrTitle"/>
          </p:nvPr>
        </p:nvSpPr>
        <p:spPr>
          <a:xfrm>
            <a:off x="685800" y="-496069"/>
            <a:ext cx="7772400" cy="5689600"/>
          </a:xfrm>
        </p:spPr>
        <p:txBody>
          <a:bodyPr/>
          <a:lstStyle/>
          <a:p>
            <a:pPr algn="ctr" eaLnBrk="1" hangingPunct="1"/>
            <a:r>
              <a:rPr lang="en-US" altLang="en-US" sz="4000" dirty="0">
                <a:solidFill>
                  <a:schemeClr val="tx1"/>
                </a:solidFill>
                <a:latin typeface="Sassoon Primary" pitchFamily="50" charset="0"/>
              </a:rPr>
              <a:t>Welcome to </a:t>
            </a:r>
            <a:br>
              <a:rPr lang="en-US" altLang="en-US" sz="4000" dirty="0">
                <a:solidFill>
                  <a:schemeClr val="tx1"/>
                </a:solidFill>
                <a:latin typeface="Sassoon Primary" pitchFamily="50" charset="0"/>
              </a:rPr>
            </a:br>
            <a:r>
              <a:rPr lang="en-US" altLang="en-US" sz="4000" dirty="0">
                <a:solidFill>
                  <a:schemeClr val="tx1"/>
                </a:solidFill>
                <a:latin typeface="Sassoon Primary" pitchFamily="50" charset="0"/>
              </a:rPr>
              <a:t>Finstall First School</a:t>
            </a:r>
            <a:br>
              <a:rPr lang="en-US" altLang="en-US" sz="4000" dirty="0">
                <a:latin typeface="Sassoon Primary" pitchFamily="50" charset="0"/>
              </a:rPr>
            </a:br>
            <a:br>
              <a:rPr lang="en-US" altLang="en-US" sz="4000" dirty="0">
                <a:latin typeface="Sassoon Primary" pitchFamily="50" charset="0"/>
              </a:rPr>
            </a:br>
            <a:br>
              <a:rPr lang="en-US" altLang="en-US" sz="4000" dirty="0"/>
            </a:br>
            <a:br>
              <a:rPr lang="en-US" altLang="en-US" sz="4000" dirty="0"/>
            </a:br>
            <a:br>
              <a:rPr lang="en-US" altLang="en-US" sz="4000" dirty="0"/>
            </a:br>
            <a:r>
              <a:rPr lang="en-US" altLang="en-US" sz="4000" dirty="0">
                <a:solidFill>
                  <a:schemeClr val="tx1"/>
                </a:solidFill>
                <a:latin typeface="Sassoon Primary" pitchFamily="50" charset="0"/>
              </a:rPr>
              <a:t>New Parents’ Information</a:t>
            </a:r>
          </a:p>
        </p:txBody>
      </p:sp>
      <p:pic>
        <p:nvPicPr>
          <p:cNvPr id="4099" name="Picture 6" descr="FFSLogo (2)">
            <a:extLst>
              <a:ext uri="{FF2B5EF4-FFF2-40B4-BE49-F238E27FC236}">
                <a16:creationId xmlns:a16="http://schemas.microsoft.com/office/drawing/2014/main" id="{C11887B7-869D-4298-9A41-EDD9B0DF7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863" y="2204864"/>
            <a:ext cx="19431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a:extLst>
              <a:ext uri="{FF2B5EF4-FFF2-40B4-BE49-F238E27FC236}">
                <a16:creationId xmlns:a16="http://schemas.microsoft.com/office/drawing/2014/main" id="{23A2BEF4-ADDC-485C-984B-E846316ED083}"/>
              </a:ext>
            </a:extLst>
          </p:cNvPr>
          <p:cNvSpPr>
            <a:spLocks noChangeArrowheads="1"/>
          </p:cNvSpPr>
          <p:nvPr/>
        </p:nvSpPr>
        <p:spPr bwMode="auto">
          <a:xfrm>
            <a:off x="2121694" y="5301208"/>
            <a:ext cx="4897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hlinkClick r:id="rId4">
                  <a:extLst>
                    <a:ext uri="{A12FA001-AC4F-418D-AE19-62706E023703}">
                      <ahyp:hlinkClr xmlns:ahyp="http://schemas.microsoft.com/office/drawing/2018/hyperlinkcolor" val="tx"/>
                    </a:ext>
                  </a:extLst>
                </a:hlinkClick>
              </a:rPr>
              <a:t>www.finstallfirst.co.uk</a:t>
            </a:r>
            <a:endParaRPr lang="en-GB" altLang="en-US" sz="2400" dirty="0"/>
          </a:p>
          <a:p>
            <a:pPr algn="ctr" eaLnBrk="1" hangingPunct="1">
              <a:spcBef>
                <a:spcPct val="0"/>
              </a:spcBef>
              <a:buFontTx/>
              <a:buNone/>
            </a:pPr>
            <a:endParaRPr lang="en-GB" altLang="en-US" sz="2400" dirty="0"/>
          </a:p>
        </p:txBody>
      </p:sp>
    </p:spTree>
    <p:extLst>
      <p:ext uri="{BB962C8B-B14F-4D97-AF65-F5344CB8AC3E}">
        <p14:creationId xmlns:p14="http://schemas.microsoft.com/office/powerpoint/2010/main" val="111878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indefinite" fill="hold" grpId="0" nodeType="withEffect">
                                  <p:stCondLst>
                                    <p:cond delay="0"/>
                                  </p:stCondLst>
                                  <p:endCondLst>
                                    <p:cond evt="onNext" delay="0">
                                      <p:tgtEl>
                                        <p:sldTgt/>
                                      </p:tgtEl>
                                    </p:cond>
                                  </p:endCondLst>
                                  <p:iterate type="lt">
                                    <p:tmPct val="10000"/>
                                  </p:iterate>
                                  <p:childTnLst>
                                    <p:set>
                                      <p:cBhvr override="childStyle">
                                        <p:cTn id="6" dur="1000" autoRev="1" fill="hold"/>
                                        <p:tgtEl>
                                          <p:spTgt spid="2055"/>
                                        </p:tgtEl>
                                        <p:attrNameLst>
                                          <p:attrName>style.color</p:attrName>
                                        </p:attrNameLst>
                                      </p:cBhvr>
                                      <p:to>
                                        <p:clrVal>
                                          <a:schemeClr val="accent2"/>
                                        </p:clrVal>
                                      </p:to>
                                    </p:set>
                                    <p:set>
                                      <p:cBhvr>
                                        <p:cTn id="7" dur="1000" autoRev="1" fill="hold"/>
                                        <p:tgtEl>
                                          <p:spTgt spid="2055"/>
                                        </p:tgtEl>
                                        <p:attrNameLst>
                                          <p:attrName>fillcolor</p:attrName>
                                        </p:attrNameLst>
                                      </p:cBhvr>
                                      <p:to>
                                        <p:clrVal>
                                          <a:schemeClr val="accent2"/>
                                        </p:clrVal>
                                      </p:to>
                                    </p:set>
                                    <p:set>
                                      <p:cBhvr>
                                        <p:cTn id="8" dur="1000" autoRev="1" fill="hold"/>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A554D1-F430-4A78-A82C-B6FD22DC77F4}"/>
              </a:ext>
            </a:extLst>
          </p:cNvPr>
          <p:cNvSpPr>
            <a:spLocks noGrp="1" noChangeArrowheads="1"/>
          </p:cNvSpPr>
          <p:nvPr>
            <p:ph type="title"/>
          </p:nvPr>
        </p:nvSpPr>
        <p:spPr/>
        <p:txBody>
          <a:bodyPr/>
          <a:lstStyle/>
          <a:p>
            <a:pPr eaLnBrk="1" hangingPunct="1"/>
            <a:r>
              <a:rPr lang="en-US" altLang="en-US" b="1" u="sng" dirty="0">
                <a:latin typeface="Sassoon Primary" pitchFamily="50" charset="0"/>
              </a:rPr>
              <a:t>School and routines</a:t>
            </a:r>
          </a:p>
        </p:txBody>
      </p:sp>
      <p:graphicFrame>
        <p:nvGraphicFramePr>
          <p:cNvPr id="4" name="Table 3">
            <a:extLst>
              <a:ext uri="{FF2B5EF4-FFF2-40B4-BE49-F238E27FC236}">
                <a16:creationId xmlns:a16="http://schemas.microsoft.com/office/drawing/2014/main" id="{BEE4FE02-F0A5-4D28-81B6-239D8F3225D2}"/>
              </a:ext>
            </a:extLst>
          </p:cNvPr>
          <p:cNvGraphicFramePr>
            <a:graphicFrameLocks noGrp="1"/>
          </p:cNvGraphicFramePr>
          <p:nvPr>
            <p:extLst>
              <p:ext uri="{D42A27DB-BD31-4B8C-83A1-F6EECF244321}">
                <p14:modId xmlns:p14="http://schemas.microsoft.com/office/powerpoint/2010/main" val="4058144575"/>
              </p:ext>
            </p:extLst>
          </p:nvPr>
        </p:nvGraphicFramePr>
        <p:xfrm>
          <a:off x="457200" y="1417638"/>
          <a:ext cx="8352928" cy="4789599"/>
        </p:xfrm>
        <a:graphic>
          <a:graphicData uri="http://schemas.openxmlformats.org/drawingml/2006/table">
            <a:tbl>
              <a:tblPr firstRow="1" bandRow="1">
                <a:tableStyleId>{5C22544A-7EE6-4342-B048-85BDC9FD1C3A}</a:tableStyleId>
              </a:tblPr>
              <a:tblGrid>
                <a:gridCol w="1415346">
                  <a:extLst>
                    <a:ext uri="{9D8B030D-6E8A-4147-A177-3AD203B41FA5}">
                      <a16:colId xmlns:a16="http://schemas.microsoft.com/office/drawing/2014/main" val="1343503700"/>
                    </a:ext>
                  </a:extLst>
                </a:gridCol>
                <a:gridCol w="2081392">
                  <a:extLst>
                    <a:ext uri="{9D8B030D-6E8A-4147-A177-3AD203B41FA5}">
                      <a16:colId xmlns:a16="http://schemas.microsoft.com/office/drawing/2014/main" val="144085758"/>
                    </a:ext>
                  </a:extLst>
                </a:gridCol>
                <a:gridCol w="4856190">
                  <a:extLst>
                    <a:ext uri="{9D8B030D-6E8A-4147-A177-3AD203B41FA5}">
                      <a16:colId xmlns:a16="http://schemas.microsoft.com/office/drawing/2014/main" val="3908446485"/>
                    </a:ext>
                  </a:extLst>
                </a:gridCol>
              </a:tblGrid>
              <a:tr h="792088">
                <a:tc>
                  <a:txBody>
                    <a:bodyPr/>
                    <a:lstStyle/>
                    <a:p>
                      <a:r>
                        <a:rPr lang="en-GB" dirty="0">
                          <a:solidFill>
                            <a:schemeClr val="tx1"/>
                          </a:solidFill>
                          <a:latin typeface="Sassoon Primary" pitchFamily="50" charset="0"/>
                        </a:rPr>
                        <a:t>Morning</a:t>
                      </a:r>
                    </a:p>
                  </a:txBody>
                  <a:tcPr/>
                </a:tc>
                <a:tc>
                  <a:txBody>
                    <a:bodyPr/>
                    <a:lstStyle/>
                    <a:p>
                      <a:r>
                        <a:rPr lang="en-GB" dirty="0">
                          <a:solidFill>
                            <a:schemeClr val="tx1"/>
                          </a:solidFill>
                          <a:latin typeface="Sassoon Primary" pitchFamily="50" charset="0"/>
                        </a:rPr>
                        <a:t>8.45-8.50am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dirty="0">
                          <a:solidFill>
                            <a:schemeClr val="tx1"/>
                          </a:solidFill>
                          <a:latin typeface="Sassoon Primary" pitchFamily="50" charset="0"/>
                        </a:rPr>
                        <a:t>Children will enter the Reception classrooms as independently as possible. Please allow your child to come in on their own.</a:t>
                      </a:r>
                    </a:p>
                    <a:p>
                      <a:endParaRPr lang="en-GB" sz="1400" dirty="0">
                        <a:solidFill>
                          <a:schemeClr val="tx1"/>
                        </a:solidFill>
                        <a:latin typeface="Sassoon Primary" pitchFamily="50" charset="0"/>
                      </a:endParaRPr>
                    </a:p>
                  </a:txBody>
                  <a:tcPr/>
                </a:tc>
                <a:extLst>
                  <a:ext uri="{0D108BD9-81ED-4DB2-BD59-A6C34878D82A}">
                    <a16:rowId xmlns:a16="http://schemas.microsoft.com/office/drawing/2014/main" val="3643849730"/>
                  </a:ext>
                </a:extLst>
              </a:tr>
              <a:tr h="779171">
                <a:tc>
                  <a:txBody>
                    <a:bodyPr/>
                    <a:lstStyle/>
                    <a:p>
                      <a:r>
                        <a:rPr lang="en-GB" dirty="0">
                          <a:latin typeface="Sassoon Primary" pitchFamily="50" charset="0"/>
                        </a:rPr>
                        <a:t>Snacks </a:t>
                      </a:r>
                    </a:p>
                  </a:txBody>
                  <a:tcPr/>
                </a:tc>
                <a:tc>
                  <a:txBody>
                    <a:bodyPr/>
                    <a:lstStyle/>
                    <a:p>
                      <a:r>
                        <a:rPr lang="en-GB" dirty="0">
                          <a:latin typeface="Sassoon Primary" pitchFamily="50" charset="0"/>
                        </a:rPr>
                        <a:t>Between 10.00 – 11.00am</a:t>
                      </a:r>
                    </a:p>
                    <a:p>
                      <a:endParaRPr lang="en-GB" dirty="0">
                        <a:latin typeface="Sassoon Primary" pitchFamily="50" charset="0"/>
                      </a:endParaRPr>
                    </a:p>
                    <a:p>
                      <a:r>
                        <a:rPr lang="en-GB" dirty="0">
                          <a:latin typeface="Sassoon Primary" pitchFamily="50" charset="0"/>
                        </a:rPr>
                        <a:t>Between 1.30-2.15pm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Sassoon Primary" pitchFamily="50" charset="0"/>
                        </a:rPr>
                        <a:t>Children have access to fruit throughout the morning at the Snack Bar. They have a second snack and access to milk in the afternoon.</a:t>
                      </a:r>
                    </a:p>
                    <a:p>
                      <a:endParaRPr lang="en-GB" sz="1400" dirty="0">
                        <a:latin typeface="Sassoon Primary" pitchFamily="50" charset="0"/>
                      </a:endParaRPr>
                    </a:p>
                  </a:txBody>
                  <a:tcPr/>
                </a:tc>
                <a:extLst>
                  <a:ext uri="{0D108BD9-81ED-4DB2-BD59-A6C34878D82A}">
                    <a16:rowId xmlns:a16="http://schemas.microsoft.com/office/drawing/2014/main" val="985226714"/>
                  </a:ext>
                </a:extLst>
              </a:tr>
              <a:tr h="842403">
                <a:tc>
                  <a:txBody>
                    <a:bodyPr/>
                    <a:lstStyle/>
                    <a:p>
                      <a:r>
                        <a:rPr lang="en-GB" dirty="0">
                          <a:latin typeface="Sassoon Primary" pitchFamily="50" charset="0"/>
                        </a:rPr>
                        <a:t>Lunch</a:t>
                      </a:r>
                    </a:p>
                  </a:txBody>
                  <a:tcPr/>
                </a:tc>
                <a:tc>
                  <a:txBody>
                    <a:bodyPr/>
                    <a:lstStyle/>
                    <a:p>
                      <a:r>
                        <a:rPr lang="en-GB" dirty="0">
                          <a:latin typeface="Sassoon Primary" pitchFamily="50" charset="0"/>
                        </a:rPr>
                        <a:t>11.50am – 12.45pm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Sassoon Primary" pitchFamily="50" charset="0"/>
                        </a:rPr>
                        <a:t>Hot meals or sandwiches. Children are always closely monitored by lunch time supervisors. We will let you know if your child has not eaten much at lunch time.</a:t>
                      </a:r>
                    </a:p>
                    <a:p>
                      <a:endParaRPr lang="en-GB" sz="1400" dirty="0">
                        <a:latin typeface="Sassoon Primary" pitchFamily="50" charset="0"/>
                      </a:endParaRPr>
                    </a:p>
                  </a:txBody>
                  <a:tcPr/>
                </a:tc>
                <a:extLst>
                  <a:ext uri="{0D108BD9-81ED-4DB2-BD59-A6C34878D82A}">
                    <a16:rowId xmlns:a16="http://schemas.microsoft.com/office/drawing/2014/main" val="2949137196"/>
                  </a:ext>
                </a:extLst>
              </a:tr>
              <a:tr h="1589591">
                <a:tc>
                  <a:txBody>
                    <a:bodyPr/>
                    <a:lstStyle/>
                    <a:p>
                      <a:r>
                        <a:rPr lang="en-GB" dirty="0">
                          <a:latin typeface="Sassoon Primary" pitchFamily="50" charset="0"/>
                        </a:rPr>
                        <a:t>Home </a:t>
                      </a:r>
                    </a:p>
                  </a:txBody>
                  <a:tcPr/>
                </a:tc>
                <a:tc>
                  <a:txBody>
                    <a:bodyPr/>
                    <a:lstStyle/>
                    <a:p>
                      <a:r>
                        <a:rPr lang="en-GB" dirty="0">
                          <a:latin typeface="Sassoon Primary" pitchFamily="50" charset="0"/>
                        </a:rPr>
                        <a:t>3.20pm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Sassoon Primary" pitchFamily="50" charset="0"/>
                        </a:rPr>
                        <a:t>Children must be collected at the doors by the appropriate adult. If your child is being collected by someone different, it must be written in the communication book and passed on to the teachers.</a:t>
                      </a:r>
                    </a:p>
                    <a:p>
                      <a:endParaRPr lang="en-GB" sz="1400" dirty="0">
                        <a:latin typeface="Sassoon Primary" pitchFamily="50" charset="0"/>
                      </a:endParaRPr>
                    </a:p>
                  </a:txBody>
                  <a:tcPr/>
                </a:tc>
                <a:extLst>
                  <a:ext uri="{0D108BD9-81ED-4DB2-BD59-A6C34878D82A}">
                    <a16:rowId xmlns:a16="http://schemas.microsoft.com/office/drawing/2014/main" val="216627449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6AC38-A780-4A51-84A5-257EEDA1E96C}"/>
              </a:ext>
            </a:extLst>
          </p:cNvPr>
          <p:cNvSpPr/>
          <p:nvPr/>
        </p:nvSpPr>
        <p:spPr>
          <a:xfrm>
            <a:off x="701605" y="428375"/>
            <a:ext cx="6678707" cy="6186309"/>
          </a:xfrm>
          <a:prstGeom prst="rect">
            <a:avLst/>
          </a:prstGeom>
        </p:spPr>
        <p:txBody>
          <a:bodyPr wrap="square">
            <a:spAutoFit/>
          </a:bodyPr>
          <a:lstStyle/>
          <a:p>
            <a:pPr algn="ctr">
              <a:defRPr/>
            </a:pPr>
            <a:r>
              <a:rPr lang="en-US" altLang="en-US" sz="2800" u="sng" dirty="0">
                <a:latin typeface="Sassoon Primary" pitchFamily="50" charset="0"/>
              </a:rPr>
              <a:t>Snacks </a:t>
            </a:r>
          </a:p>
          <a:p>
            <a:pPr>
              <a:defRPr/>
            </a:pPr>
            <a:endParaRPr lang="en-US" altLang="en-US" sz="2800" u="sng" dirty="0">
              <a:latin typeface="Sassoon Primary" pitchFamily="50" charset="0"/>
            </a:endParaRPr>
          </a:p>
          <a:p>
            <a:pPr>
              <a:defRPr/>
            </a:pPr>
            <a:r>
              <a:rPr lang="en-US" altLang="en-US" sz="2800" u="sng" dirty="0">
                <a:latin typeface="Sassoon Primary" pitchFamily="50" charset="0"/>
              </a:rPr>
              <a:t>Morning snacks</a:t>
            </a:r>
          </a:p>
          <a:p>
            <a:pPr>
              <a:defRPr/>
            </a:pPr>
            <a:r>
              <a:rPr lang="en-US" altLang="en-US" sz="2000" dirty="0">
                <a:latin typeface="Sassoon Primary" pitchFamily="50" charset="0"/>
              </a:rPr>
              <a:t>Please put it in the children’s book bags – it must be an actual recognisable piece of fruit / vegetable, not packets e.g. Yoyos, yoghurt raisins, cereal bars, etc.</a:t>
            </a:r>
          </a:p>
          <a:p>
            <a:pPr algn="just">
              <a:defRPr/>
            </a:pPr>
            <a:endParaRPr lang="en-US" altLang="en-US" sz="2800" dirty="0">
              <a:latin typeface="Sassoon Primary" pitchFamily="50" charset="0"/>
            </a:endParaRPr>
          </a:p>
          <a:p>
            <a:pPr algn="just">
              <a:defRPr/>
            </a:pPr>
            <a:r>
              <a:rPr lang="en-US" altLang="en-US" sz="2800" u="sng" dirty="0">
                <a:latin typeface="Sassoon Primary" pitchFamily="50" charset="0"/>
              </a:rPr>
              <a:t>Afternoon snacks</a:t>
            </a:r>
          </a:p>
          <a:p>
            <a:pPr>
              <a:defRPr/>
            </a:pPr>
            <a:r>
              <a:rPr lang="en-US" altLang="en-US" sz="2000" dirty="0">
                <a:latin typeface="Sassoon Primary" pitchFamily="50" charset="0"/>
              </a:rPr>
              <a:t>You may want to provide your child with a second piece of fruit/vegetable, or they can choose from our selection of fresh fruit.</a:t>
            </a:r>
          </a:p>
          <a:p>
            <a:pPr>
              <a:defRPr/>
            </a:pPr>
            <a:endParaRPr lang="en-US" altLang="en-US" sz="2800" dirty="0">
              <a:latin typeface="Sassoon Primary" pitchFamily="50" charset="0"/>
            </a:endParaRPr>
          </a:p>
          <a:p>
            <a:pPr>
              <a:defRPr/>
            </a:pPr>
            <a:r>
              <a:rPr lang="en-US" altLang="en-US" sz="2800" u="sng" dirty="0">
                <a:latin typeface="Sassoon Primary" pitchFamily="50" charset="0"/>
              </a:rPr>
              <a:t>Water bottles </a:t>
            </a:r>
            <a:r>
              <a:rPr lang="en-US" altLang="en-US" sz="2800" dirty="0">
                <a:latin typeface="Sassoon Primary" pitchFamily="50" charset="0"/>
              </a:rPr>
              <a:t>– </a:t>
            </a:r>
          </a:p>
          <a:p>
            <a:pPr>
              <a:defRPr/>
            </a:pPr>
            <a:r>
              <a:rPr lang="en-US" altLang="en-US" sz="2000" dirty="0">
                <a:latin typeface="Sassoon Primary" pitchFamily="50" charset="0"/>
              </a:rPr>
              <a:t>Please do not put them in book bags, they can leak onto the school books.</a:t>
            </a:r>
          </a:p>
          <a:p>
            <a:pPr>
              <a:defRPr/>
            </a:pPr>
            <a:r>
              <a:rPr lang="en-GB" altLang="en-US" sz="2000" dirty="0">
                <a:latin typeface="Sassoon Primary" pitchFamily="50" charset="0"/>
              </a:rPr>
              <a:t>Please make sure they are easily accessible to the children and are clearly named.</a:t>
            </a:r>
            <a:endParaRPr lang="en-US" altLang="en-US" sz="2000" dirty="0">
              <a:latin typeface="Sassoon Primary" pitchFamily="50" charset="0"/>
            </a:endParaRPr>
          </a:p>
        </p:txBody>
      </p:sp>
      <p:pic>
        <p:nvPicPr>
          <p:cNvPr id="3" name="Picture 2">
            <a:extLst>
              <a:ext uri="{FF2B5EF4-FFF2-40B4-BE49-F238E27FC236}">
                <a16:creationId xmlns:a16="http://schemas.microsoft.com/office/drawing/2014/main" id="{9FAA20EA-2E2F-448A-869F-C5BF532A4543}"/>
              </a:ext>
            </a:extLst>
          </p:cNvPr>
          <p:cNvPicPr>
            <a:picLocks noChangeAspect="1"/>
          </p:cNvPicPr>
          <p:nvPr/>
        </p:nvPicPr>
        <p:blipFill>
          <a:blip r:embed="rId2"/>
          <a:stretch>
            <a:fillRect/>
          </a:stretch>
        </p:blipFill>
        <p:spPr>
          <a:xfrm>
            <a:off x="6732240" y="243316"/>
            <a:ext cx="2127563" cy="1432014"/>
          </a:xfrm>
          <a:prstGeom prst="rect">
            <a:avLst/>
          </a:prstGeom>
        </p:spPr>
      </p:pic>
      <p:pic>
        <p:nvPicPr>
          <p:cNvPr id="4" name="Picture 3">
            <a:extLst>
              <a:ext uri="{FF2B5EF4-FFF2-40B4-BE49-F238E27FC236}">
                <a16:creationId xmlns:a16="http://schemas.microsoft.com/office/drawing/2014/main" id="{DF2DF7DB-2062-4B71-B237-0D8539AE1CB4}"/>
              </a:ext>
            </a:extLst>
          </p:cNvPr>
          <p:cNvPicPr>
            <a:picLocks noChangeAspect="1"/>
          </p:cNvPicPr>
          <p:nvPr/>
        </p:nvPicPr>
        <p:blipFill>
          <a:blip r:embed="rId3"/>
          <a:stretch>
            <a:fillRect/>
          </a:stretch>
        </p:blipFill>
        <p:spPr>
          <a:xfrm>
            <a:off x="51834" y="116632"/>
            <a:ext cx="991773" cy="1276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59CDE9-71C5-4403-A39B-D253771DD320}"/>
              </a:ext>
            </a:extLst>
          </p:cNvPr>
          <p:cNvSpPr/>
          <p:nvPr/>
        </p:nvSpPr>
        <p:spPr>
          <a:xfrm>
            <a:off x="395536" y="116632"/>
            <a:ext cx="8640763" cy="6801862"/>
          </a:xfrm>
          <a:prstGeom prst="rect">
            <a:avLst/>
          </a:prstGeom>
        </p:spPr>
        <p:txBody>
          <a:bodyPr>
            <a:spAutoFit/>
          </a:bodyPr>
          <a:lstStyle/>
          <a:p>
            <a:pPr algn="ctr">
              <a:defRPr/>
            </a:pPr>
            <a:r>
              <a:rPr lang="en-GB" altLang="en-US" sz="2800" b="1" u="sng" dirty="0">
                <a:latin typeface="Sassoon Primary" pitchFamily="50" charset="0"/>
              </a:rPr>
              <a:t>PE and Outdoor Games </a:t>
            </a:r>
          </a:p>
          <a:p>
            <a:pPr>
              <a:defRPr/>
            </a:pPr>
            <a:r>
              <a:rPr lang="en-GB" sz="2000" b="1" u="sng" dirty="0">
                <a:latin typeface="Sassoon Primary" pitchFamily="50" charset="0"/>
              </a:rPr>
              <a:t>Indoor PE</a:t>
            </a:r>
          </a:p>
          <a:p>
            <a:pPr>
              <a:defRPr/>
            </a:pPr>
            <a:r>
              <a:rPr lang="en-GB" sz="1600" dirty="0">
                <a:latin typeface="Sassoon Primary" pitchFamily="50" charset="0"/>
              </a:rPr>
              <a:t>Rabbits:</a:t>
            </a:r>
            <a:r>
              <a:rPr lang="en-GB" sz="1600" b="1" dirty="0">
                <a:latin typeface="Sassoon Primary" pitchFamily="50" charset="0"/>
              </a:rPr>
              <a:t> </a:t>
            </a:r>
            <a:r>
              <a:rPr lang="en-GB" sz="1600" dirty="0">
                <a:latin typeface="Sassoon Primary" pitchFamily="50" charset="0"/>
              </a:rPr>
              <a:t>Monday</a:t>
            </a:r>
          </a:p>
          <a:p>
            <a:pPr>
              <a:defRPr/>
            </a:pPr>
            <a:r>
              <a:rPr lang="en-GB" sz="1600" dirty="0">
                <a:latin typeface="Sassoon Primary" pitchFamily="50" charset="0"/>
              </a:rPr>
              <a:t>Hedgehogs: Tuesday</a:t>
            </a:r>
          </a:p>
          <a:p>
            <a:pPr>
              <a:defRPr/>
            </a:pPr>
            <a:r>
              <a:rPr lang="en-GB" sz="1600" dirty="0">
                <a:latin typeface="Sassoon Primary" pitchFamily="50" charset="0"/>
              </a:rPr>
              <a:t> </a:t>
            </a:r>
          </a:p>
          <a:p>
            <a:pPr>
              <a:defRPr/>
            </a:pPr>
            <a:r>
              <a:rPr lang="en-GB" sz="1600" b="1" u="sng" dirty="0">
                <a:latin typeface="Sassoon Primary" pitchFamily="50" charset="0"/>
              </a:rPr>
              <a:t>Indoor PE kit</a:t>
            </a:r>
          </a:p>
          <a:p>
            <a:pPr>
              <a:defRPr/>
            </a:pPr>
            <a:r>
              <a:rPr lang="en-GB" sz="1600" dirty="0">
                <a:latin typeface="Sassoon Primary" pitchFamily="50" charset="0"/>
              </a:rPr>
              <a:t>Please can children come to school wearing their PE kit on the day of indoor PE.</a:t>
            </a:r>
          </a:p>
          <a:p>
            <a:pPr>
              <a:defRPr/>
            </a:pPr>
            <a:r>
              <a:rPr lang="en-GB" sz="1600" dirty="0">
                <a:latin typeface="Sassoon Primary" pitchFamily="50" charset="0"/>
              </a:rPr>
              <a:t>*White t-shirt </a:t>
            </a:r>
          </a:p>
          <a:p>
            <a:pPr>
              <a:defRPr/>
            </a:pPr>
            <a:r>
              <a:rPr lang="en-GB" sz="1600" dirty="0">
                <a:latin typeface="Sassoon Primary" pitchFamily="50" charset="0"/>
              </a:rPr>
              <a:t>*Green shorts </a:t>
            </a:r>
          </a:p>
          <a:p>
            <a:pPr>
              <a:defRPr/>
            </a:pPr>
            <a:r>
              <a:rPr lang="en-GB" sz="1600" dirty="0">
                <a:latin typeface="Sassoon Primary" pitchFamily="50" charset="0"/>
              </a:rPr>
              <a:t>*Navy sweat shirt and jogging bottoms in the winter</a:t>
            </a:r>
          </a:p>
          <a:p>
            <a:pPr>
              <a:defRPr/>
            </a:pPr>
            <a:r>
              <a:rPr lang="en-GB" sz="1600" dirty="0">
                <a:latin typeface="Sassoon Primary" pitchFamily="50" charset="0"/>
              </a:rPr>
              <a:t>*Trainers  </a:t>
            </a:r>
          </a:p>
          <a:p>
            <a:pPr>
              <a:defRPr/>
            </a:pPr>
            <a:r>
              <a:rPr lang="en-GB" sz="1600" dirty="0">
                <a:latin typeface="Sassoon Primary" pitchFamily="50" charset="0"/>
              </a:rPr>
              <a:t> </a:t>
            </a:r>
            <a:endParaRPr lang="en-GB" sz="2400" dirty="0">
              <a:latin typeface="Sassoon Primary" pitchFamily="50" charset="0"/>
            </a:endParaRPr>
          </a:p>
          <a:p>
            <a:pPr>
              <a:defRPr/>
            </a:pPr>
            <a:r>
              <a:rPr lang="en-GB" sz="2000" b="1" u="sng" dirty="0">
                <a:latin typeface="Sassoon Primary" pitchFamily="50" charset="0"/>
              </a:rPr>
              <a:t>Outdoor Games </a:t>
            </a:r>
          </a:p>
          <a:p>
            <a:pPr>
              <a:defRPr/>
            </a:pPr>
            <a:r>
              <a:rPr lang="en-GB" sz="1600" dirty="0">
                <a:latin typeface="Sassoon Primary" pitchFamily="50" charset="0"/>
              </a:rPr>
              <a:t>Rabbits and Hedgehogs: Thursday </a:t>
            </a:r>
          </a:p>
          <a:p>
            <a:pPr>
              <a:defRPr/>
            </a:pPr>
            <a:endParaRPr lang="en-GB" sz="1600" dirty="0">
              <a:latin typeface="Sassoon Primary" pitchFamily="50" charset="0"/>
            </a:endParaRPr>
          </a:p>
          <a:p>
            <a:pPr>
              <a:defRPr/>
            </a:pPr>
            <a:r>
              <a:rPr lang="en-GB" sz="1600" b="1" u="sng" dirty="0">
                <a:latin typeface="Sassoon Primary" pitchFamily="50" charset="0"/>
              </a:rPr>
              <a:t>Outdoor games kit</a:t>
            </a:r>
          </a:p>
          <a:p>
            <a:pPr>
              <a:defRPr/>
            </a:pPr>
            <a:r>
              <a:rPr lang="en-GB" sz="1600" dirty="0">
                <a:latin typeface="Sassoon Primary" pitchFamily="50" charset="0"/>
              </a:rPr>
              <a:t> Please can children come to school wearing their tracksuit and</a:t>
            </a:r>
          </a:p>
          <a:p>
            <a:pPr>
              <a:defRPr/>
            </a:pPr>
            <a:r>
              <a:rPr lang="en-GB" sz="1600" dirty="0">
                <a:latin typeface="Sassoon Primary" pitchFamily="50" charset="0"/>
              </a:rPr>
              <a:t>trainers on Thursdays. </a:t>
            </a:r>
          </a:p>
          <a:p>
            <a:pPr>
              <a:defRPr/>
            </a:pPr>
            <a:r>
              <a:rPr lang="en-GB" sz="1600" dirty="0">
                <a:latin typeface="Sassoon Primary" pitchFamily="50" charset="0"/>
              </a:rPr>
              <a:t>*White t-shirt  </a:t>
            </a:r>
          </a:p>
          <a:p>
            <a:pPr>
              <a:defRPr/>
            </a:pPr>
            <a:r>
              <a:rPr lang="en-GB" sz="1600" dirty="0">
                <a:latin typeface="Sassoon Primary" pitchFamily="50" charset="0"/>
              </a:rPr>
              <a:t>*Navy sweat shirt </a:t>
            </a:r>
          </a:p>
          <a:p>
            <a:pPr>
              <a:defRPr/>
            </a:pPr>
            <a:r>
              <a:rPr lang="en-GB" sz="1600" dirty="0">
                <a:latin typeface="Sassoon Primary" pitchFamily="50" charset="0"/>
              </a:rPr>
              <a:t>*Navy jogging bottoms </a:t>
            </a:r>
          </a:p>
          <a:p>
            <a:pPr>
              <a:defRPr/>
            </a:pPr>
            <a:r>
              <a:rPr lang="en-GB" sz="1600" dirty="0">
                <a:latin typeface="Sassoon Primary" pitchFamily="50" charset="0"/>
              </a:rPr>
              <a:t>*Trainers </a:t>
            </a:r>
          </a:p>
          <a:p>
            <a:pPr>
              <a:defRPr/>
            </a:pPr>
            <a:r>
              <a:rPr lang="en-GB" sz="1600" dirty="0">
                <a:latin typeface="Sassoon Primary" pitchFamily="50" charset="0"/>
              </a:rPr>
              <a:t>*Shorts in the summer</a:t>
            </a:r>
            <a:endParaRPr lang="en-GB" dirty="0">
              <a:latin typeface="Sassoon Primary" pitchFamily="50" charset="0"/>
            </a:endParaRPr>
          </a:p>
          <a:p>
            <a:pPr algn="ctr">
              <a:lnSpc>
                <a:spcPct val="80000"/>
              </a:lnSpc>
              <a:defRPr/>
            </a:pPr>
            <a:endParaRPr lang="en-GB" altLang="en-US" sz="2800" dirty="0">
              <a:latin typeface="Comic Sans MS" panose="030F0702030302020204" pitchFamily="66" charset="0"/>
            </a:endParaRPr>
          </a:p>
          <a:p>
            <a:pPr algn="ctr">
              <a:lnSpc>
                <a:spcPct val="80000"/>
              </a:lnSpc>
              <a:defRPr/>
            </a:pPr>
            <a:endParaRPr lang="en-GB" altLang="en-US" sz="3200" dirty="0">
              <a:latin typeface="+mj-lt"/>
            </a:endParaRPr>
          </a:p>
        </p:txBody>
      </p:sp>
      <p:pic>
        <p:nvPicPr>
          <p:cNvPr id="11267" name="Picture 3">
            <a:extLst>
              <a:ext uri="{FF2B5EF4-FFF2-40B4-BE49-F238E27FC236}">
                <a16:creationId xmlns:a16="http://schemas.microsoft.com/office/drawing/2014/main" id="{4965F489-FDEC-497A-BB11-E28D39D3E8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899" y="252343"/>
            <a:ext cx="12922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F5BBF92-B112-4570-A7D7-437DFC64FB8B}"/>
              </a:ext>
            </a:extLst>
          </p:cNvPr>
          <p:cNvPicPr>
            <a:picLocks noChangeAspect="1"/>
          </p:cNvPicPr>
          <p:nvPr/>
        </p:nvPicPr>
        <p:blipFill>
          <a:blip r:embed="rId3"/>
          <a:stretch>
            <a:fillRect/>
          </a:stretch>
        </p:blipFill>
        <p:spPr>
          <a:xfrm>
            <a:off x="7758313" y="3948182"/>
            <a:ext cx="1123950" cy="2657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03371E2-79B3-4B0A-93F0-2A930C2BAB62}"/>
              </a:ext>
            </a:extLst>
          </p:cNvPr>
          <p:cNvSpPr>
            <a:spLocks noGrp="1" noChangeArrowheads="1"/>
          </p:cNvSpPr>
          <p:nvPr>
            <p:ph type="title"/>
          </p:nvPr>
        </p:nvSpPr>
        <p:spPr/>
        <p:txBody>
          <a:bodyPr/>
          <a:lstStyle/>
          <a:p>
            <a:pPr eaLnBrk="1" hangingPunct="1"/>
            <a:r>
              <a:rPr lang="en-US" altLang="en-US" b="1" u="sng" dirty="0">
                <a:latin typeface="Sassoon Primary" pitchFamily="50" charset="0"/>
              </a:rPr>
              <a:t>Uniform – What to wear</a:t>
            </a:r>
          </a:p>
        </p:txBody>
      </p:sp>
      <p:sp>
        <p:nvSpPr>
          <p:cNvPr id="12291" name="Rectangle 6">
            <a:extLst>
              <a:ext uri="{FF2B5EF4-FFF2-40B4-BE49-F238E27FC236}">
                <a16:creationId xmlns:a16="http://schemas.microsoft.com/office/drawing/2014/main" id="{4BB27380-3174-499B-967F-80E3796A46C5}"/>
              </a:ext>
            </a:extLst>
          </p:cNvPr>
          <p:cNvSpPr>
            <a:spLocks noGrp="1" noChangeArrowheads="1"/>
          </p:cNvSpPr>
          <p:nvPr>
            <p:ph type="body" sz="half" idx="1"/>
          </p:nvPr>
        </p:nvSpPr>
        <p:spPr>
          <a:xfrm>
            <a:off x="0" y="1484784"/>
            <a:ext cx="7596336" cy="4924425"/>
          </a:xfrm>
        </p:spPr>
        <p:txBody>
          <a:bodyPr/>
          <a:lstStyle/>
          <a:p>
            <a:pPr algn="ctr" eaLnBrk="1" hangingPunct="1">
              <a:buFontTx/>
              <a:buNone/>
            </a:pPr>
            <a:r>
              <a:rPr lang="en-US" altLang="en-US" sz="1800" dirty="0">
                <a:latin typeface="Sassoon Primary" pitchFamily="50" charset="0"/>
              </a:rPr>
              <a:t>Please label </a:t>
            </a:r>
            <a:r>
              <a:rPr lang="en-US" altLang="en-US" sz="1800" b="1" u="sng" dirty="0">
                <a:latin typeface="Sassoon Primary" pitchFamily="50" charset="0"/>
              </a:rPr>
              <a:t>everything</a:t>
            </a:r>
            <a:r>
              <a:rPr lang="en-US" altLang="en-US" sz="1800" dirty="0">
                <a:latin typeface="Sassoon Primary" pitchFamily="50" charset="0"/>
              </a:rPr>
              <a:t> as clearly as possible. </a:t>
            </a:r>
          </a:p>
          <a:p>
            <a:pPr algn="ctr" eaLnBrk="1" hangingPunct="1">
              <a:buFontTx/>
              <a:buNone/>
            </a:pPr>
            <a:r>
              <a:rPr lang="en-US" altLang="en-US" sz="1800" b="1" dirty="0">
                <a:latin typeface="Sassoon Primary" pitchFamily="50" charset="0"/>
              </a:rPr>
              <a:t>Yes, even socks, shoes and gloves!</a:t>
            </a:r>
          </a:p>
          <a:p>
            <a:pPr algn="ctr" eaLnBrk="1" hangingPunct="1">
              <a:buFontTx/>
              <a:buNone/>
            </a:pPr>
            <a:endParaRPr lang="en-US" altLang="en-US" sz="1800" dirty="0">
              <a:latin typeface="Sassoon Primary" pitchFamily="50" charset="0"/>
            </a:endParaRPr>
          </a:p>
          <a:p>
            <a:pPr algn="ctr" eaLnBrk="1" hangingPunct="1">
              <a:buFontTx/>
              <a:buNone/>
            </a:pPr>
            <a:r>
              <a:rPr lang="en-US" altLang="en-US" sz="1800" dirty="0">
                <a:latin typeface="Sassoon Primary" pitchFamily="50" charset="0"/>
              </a:rPr>
              <a:t>Start asking your child to get themselves dressed/undressed and to try to fasten/unfasten their own buttons, zips and shoes.</a:t>
            </a:r>
          </a:p>
          <a:p>
            <a:pPr algn="ctr" eaLnBrk="1" hangingPunct="1">
              <a:buFontTx/>
              <a:buNone/>
            </a:pPr>
            <a:r>
              <a:rPr lang="en-US" altLang="en-US" sz="1800" b="1" i="1" dirty="0">
                <a:latin typeface="Sassoon Primary" pitchFamily="50" charset="0"/>
              </a:rPr>
              <a:t>Please encourage your child to independently put on and take off their jumpers and coats.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12712B9-9E27-4960-9CCC-17B25DC8BF04}"/>
              </a:ext>
            </a:extLst>
          </p:cNvPr>
          <p:cNvSpPr>
            <a:spLocks noGrp="1" noChangeArrowheads="1"/>
          </p:cNvSpPr>
          <p:nvPr>
            <p:ph type="title"/>
          </p:nvPr>
        </p:nvSpPr>
        <p:spPr/>
        <p:txBody>
          <a:bodyPr/>
          <a:lstStyle/>
          <a:p>
            <a:pPr eaLnBrk="1" hangingPunct="1"/>
            <a:r>
              <a:rPr lang="en-US" altLang="en-US" b="1" u="sng" dirty="0">
                <a:latin typeface="Sassoon Primary" pitchFamily="50" charset="0"/>
              </a:rPr>
              <a:t>Parent / Teacher relationship</a:t>
            </a:r>
            <a:r>
              <a:rPr lang="en-US" altLang="en-US" dirty="0">
                <a:latin typeface="Sassoon Primary" pitchFamily="50" charset="0"/>
              </a:rPr>
              <a:t> </a:t>
            </a:r>
          </a:p>
        </p:txBody>
      </p:sp>
      <p:sp>
        <p:nvSpPr>
          <p:cNvPr id="14339" name="Rectangle 3">
            <a:extLst>
              <a:ext uri="{FF2B5EF4-FFF2-40B4-BE49-F238E27FC236}">
                <a16:creationId xmlns:a16="http://schemas.microsoft.com/office/drawing/2014/main" id="{761782AB-FBD8-4DDF-A88F-B162C4237F70}"/>
              </a:ext>
            </a:extLst>
          </p:cNvPr>
          <p:cNvSpPr>
            <a:spLocks noGrp="1" noChangeArrowheads="1"/>
          </p:cNvSpPr>
          <p:nvPr>
            <p:ph type="body" sz="half" idx="1"/>
          </p:nvPr>
        </p:nvSpPr>
        <p:spPr>
          <a:xfrm>
            <a:off x="3208015" y="1196752"/>
            <a:ext cx="4032250" cy="4752975"/>
          </a:xfrm>
        </p:spPr>
        <p:txBody>
          <a:bodyPr/>
          <a:lstStyle/>
          <a:p>
            <a:pPr algn="ctr">
              <a:buNone/>
            </a:pPr>
            <a:r>
              <a:rPr lang="en-US" altLang="en-US" sz="2000" dirty="0">
                <a:latin typeface="Sassoon Primary" pitchFamily="50" charset="0"/>
              </a:rPr>
              <a:t>Communication books are used to pass on any information to the teachers, please keep these in your child’s book bag unless you have a message or question to ask. 	</a:t>
            </a:r>
          </a:p>
          <a:p>
            <a:pPr algn="ctr" eaLnBrk="1" hangingPunct="1">
              <a:buFontTx/>
              <a:buNone/>
            </a:pPr>
            <a:r>
              <a:rPr lang="en-US" altLang="en-US" sz="2000" dirty="0">
                <a:latin typeface="Sassoon Primary" pitchFamily="50" charset="0"/>
              </a:rPr>
              <a:t>	</a:t>
            </a:r>
          </a:p>
          <a:p>
            <a:pPr algn="ctr">
              <a:buNone/>
            </a:pPr>
            <a:r>
              <a:rPr lang="en-US" altLang="en-US" sz="2000" dirty="0">
                <a:latin typeface="Sassoon Primary" pitchFamily="50" charset="0"/>
              </a:rPr>
              <a:t>If you have any messages or important information, put this in the communication book and place it in the tray outside the classroom.</a:t>
            </a:r>
          </a:p>
          <a:p>
            <a:pPr algn="ctr" eaLnBrk="1" hangingPunct="1">
              <a:buFontTx/>
              <a:buNone/>
            </a:pPr>
            <a:endParaRPr lang="en-US" altLang="en-US" sz="2400" dirty="0">
              <a:latin typeface="Comic Sans MS" panose="030F0702030302020204" pitchFamily="66" charset="0"/>
            </a:endParaRPr>
          </a:p>
        </p:txBody>
      </p:sp>
      <p:pic>
        <p:nvPicPr>
          <p:cNvPr id="14340" name="Picture 1">
            <a:extLst>
              <a:ext uri="{FF2B5EF4-FFF2-40B4-BE49-F238E27FC236}">
                <a16:creationId xmlns:a16="http://schemas.microsoft.com/office/drawing/2014/main" id="{6F9A185B-C2C9-4CDA-9BE3-19607FE0C2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288448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53F0A71-F4D5-44C4-B34B-2FD9A297B7A4}"/>
              </a:ext>
            </a:extLst>
          </p:cNvPr>
          <p:cNvSpPr>
            <a:spLocks noGrp="1" noChangeArrowheads="1"/>
          </p:cNvSpPr>
          <p:nvPr>
            <p:ph type="title"/>
          </p:nvPr>
        </p:nvSpPr>
        <p:spPr>
          <a:xfrm>
            <a:off x="457200" y="274638"/>
            <a:ext cx="6707088" cy="1143000"/>
          </a:xfrm>
        </p:spPr>
        <p:txBody>
          <a:bodyPr>
            <a:normAutofit fontScale="90000"/>
          </a:bodyPr>
          <a:lstStyle/>
          <a:p>
            <a:pPr eaLnBrk="1" hangingPunct="1"/>
            <a:r>
              <a:rPr lang="en-US" altLang="en-US" sz="2400" b="1" u="sng" dirty="0">
                <a:solidFill>
                  <a:schemeClr val="tx1"/>
                </a:solidFill>
                <a:latin typeface="Sassoon Primary" pitchFamily="50" charset="0"/>
              </a:rPr>
              <a:t>Structure of your child’s day </a:t>
            </a:r>
            <a:br>
              <a:rPr lang="en-US" altLang="en-US" sz="1400" b="1" u="sng" dirty="0">
                <a:solidFill>
                  <a:schemeClr val="tx1"/>
                </a:solidFill>
                <a:latin typeface="Sassoon Primary" pitchFamily="50" charset="0"/>
              </a:rPr>
            </a:br>
            <a:br>
              <a:rPr lang="en-US" altLang="en-US" sz="1400" b="1" u="sng" dirty="0">
                <a:solidFill>
                  <a:schemeClr val="tx1"/>
                </a:solidFill>
                <a:latin typeface="Sassoon Primary" pitchFamily="50" charset="0"/>
              </a:rPr>
            </a:br>
            <a:r>
              <a:rPr lang="en-GB" altLang="en-US" sz="1400" dirty="0">
                <a:solidFill>
                  <a:schemeClr val="tx1"/>
                </a:solidFill>
                <a:latin typeface="Sassoon Primary" pitchFamily="50" charset="0"/>
              </a:rPr>
              <a:t>The Early Years Foundation Stage Curriculum at </a:t>
            </a:r>
            <a:r>
              <a:rPr lang="en-GB" altLang="en-US" sz="1400" dirty="0" err="1">
                <a:solidFill>
                  <a:schemeClr val="tx1"/>
                </a:solidFill>
                <a:latin typeface="Sassoon Primary" pitchFamily="50" charset="0"/>
              </a:rPr>
              <a:t>Finstall</a:t>
            </a:r>
            <a:r>
              <a:rPr lang="en-GB" altLang="en-US" sz="1400" dirty="0">
                <a:solidFill>
                  <a:schemeClr val="tx1"/>
                </a:solidFill>
                <a:latin typeface="Sassoon Primary" pitchFamily="50" charset="0"/>
              </a:rPr>
              <a:t> First School aims to develop the unique child, providing care and support in a safe environment in order to give them the best possible start to their school life. </a:t>
            </a:r>
            <a:br>
              <a:rPr lang="en-GB" altLang="en-US" sz="1400" dirty="0">
                <a:solidFill>
                  <a:schemeClr val="tx1"/>
                </a:solidFill>
                <a:latin typeface="Sassoon Primary" pitchFamily="50" charset="0"/>
              </a:rPr>
            </a:br>
            <a:endParaRPr lang="en-US" altLang="en-US" sz="1400" b="1" u="sng" dirty="0">
              <a:solidFill>
                <a:schemeClr val="tx1"/>
              </a:solidFill>
              <a:latin typeface="Sassoon Primary" pitchFamily="50" charset="0"/>
            </a:endParaRPr>
          </a:p>
        </p:txBody>
      </p:sp>
      <p:sp>
        <p:nvSpPr>
          <p:cNvPr id="13315" name="Rectangle 3">
            <a:extLst>
              <a:ext uri="{FF2B5EF4-FFF2-40B4-BE49-F238E27FC236}">
                <a16:creationId xmlns:a16="http://schemas.microsoft.com/office/drawing/2014/main" id="{170D1A34-7C97-4A6C-8DBE-E4E6B8670039}"/>
              </a:ext>
            </a:extLst>
          </p:cNvPr>
          <p:cNvSpPr>
            <a:spLocks noGrp="1" noChangeArrowheads="1"/>
          </p:cNvSpPr>
          <p:nvPr>
            <p:ph type="body" sz="half" idx="1"/>
          </p:nvPr>
        </p:nvSpPr>
        <p:spPr>
          <a:xfrm>
            <a:off x="255588" y="1125538"/>
            <a:ext cx="4532312" cy="2519362"/>
          </a:xfrm>
        </p:spPr>
        <p:txBody>
          <a:bodyPr>
            <a:normAutofit fontScale="92500" lnSpcReduction="20000"/>
          </a:bodyPr>
          <a:lstStyle/>
          <a:p>
            <a:pPr marL="0" indent="0" eaLnBrk="1" hangingPunct="1">
              <a:buFontTx/>
              <a:buNone/>
              <a:defRPr/>
            </a:pPr>
            <a:endParaRPr lang="en-US" altLang="en-US" sz="2400" dirty="0">
              <a:latin typeface="Comic Sans MS" panose="030F0702030302020204" pitchFamily="66" charset="0"/>
            </a:endParaRPr>
          </a:p>
          <a:p>
            <a:pPr eaLnBrk="1" hangingPunct="1">
              <a:buFont typeface="Wingdings" panose="05000000000000000000" pitchFamily="2" charset="2"/>
              <a:buChar char="ü"/>
              <a:defRPr/>
            </a:pPr>
            <a:r>
              <a:rPr lang="en-US" altLang="en-US" sz="1800" dirty="0">
                <a:latin typeface="Sassoon Primary" pitchFamily="50" charset="0"/>
              </a:rPr>
              <a:t>Fun and enjoyment!</a:t>
            </a:r>
          </a:p>
          <a:p>
            <a:pPr eaLnBrk="1" hangingPunct="1">
              <a:buFont typeface="Wingdings" panose="05000000000000000000" pitchFamily="2" charset="2"/>
              <a:buChar char="ü"/>
              <a:defRPr/>
            </a:pPr>
            <a:r>
              <a:rPr lang="en-US" altLang="en-US" sz="1800" dirty="0">
                <a:latin typeface="Sassoon Primary" pitchFamily="50" charset="0"/>
              </a:rPr>
              <a:t>Learning through </a:t>
            </a:r>
            <a:r>
              <a:rPr lang="en-GB" altLang="en-US" sz="1800" dirty="0">
                <a:latin typeface="Sassoon Primary" pitchFamily="50" charset="0"/>
              </a:rPr>
              <a:t>organised</a:t>
            </a:r>
            <a:r>
              <a:rPr lang="en-US" altLang="en-US" sz="1800" dirty="0">
                <a:latin typeface="Sassoon Primary" pitchFamily="50" charset="0"/>
              </a:rPr>
              <a:t> play - both child and adult initiated activities</a:t>
            </a:r>
          </a:p>
          <a:p>
            <a:pPr eaLnBrk="1" hangingPunct="1">
              <a:buFont typeface="Wingdings" panose="05000000000000000000" pitchFamily="2" charset="2"/>
              <a:buChar char="ü"/>
              <a:defRPr/>
            </a:pPr>
            <a:r>
              <a:rPr lang="en-US" altLang="en-US" sz="1800" dirty="0">
                <a:latin typeface="Sassoon Primary" pitchFamily="50" charset="0"/>
              </a:rPr>
              <a:t>Opportunities to learn new vocabulary</a:t>
            </a:r>
          </a:p>
          <a:p>
            <a:pPr eaLnBrk="1" hangingPunct="1">
              <a:buFont typeface="Wingdings" panose="05000000000000000000" pitchFamily="2" charset="2"/>
              <a:buChar char="ü"/>
              <a:defRPr/>
            </a:pPr>
            <a:r>
              <a:rPr lang="en-US" altLang="en-US" sz="1800" dirty="0">
                <a:latin typeface="Sassoon Primary" pitchFamily="50" charset="0"/>
              </a:rPr>
              <a:t>Access to the indoor and outdoor areas</a:t>
            </a:r>
          </a:p>
          <a:p>
            <a:pPr eaLnBrk="1" hangingPunct="1">
              <a:buFont typeface="Wingdings" panose="05000000000000000000" pitchFamily="2" charset="2"/>
              <a:buChar char="ü"/>
              <a:defRPr/>
            </a:pPr>
            <a:r>
              <a:rPr lang="en-US" altLang="en-US" sz="1800" dirty="0">
                <a:latin typeface="Sassoon Primary" pitchFamily="50" charset="0"/>
              </a:rPr>
              <a:t>Carefully designed curriculum to support children to learn key knowledge and skills.  </a:t>
            </a:r>
          </a:p>
          <a:p>
            <a:pPr eaLnBrk="1" hangingPunct="1">
              <a:buFont typeface="Wingdings" panose="05000000000000000000" pitchFamily="2" charset="2"/>
              <a:buChar char="ü"/>
              <a:defRPr/>
            </a:pPr>
            <a:endParaRPr lang="en-US" altLang="en-US" sz="1800" dirty="0">
              <a:latin typeface="Comic Sans MS" panose="030F0702030302020204" pitchFamily="66" charset="0"/>
            </a:endParaRPr>
          </a:p>
          <a:p>
            <a:pPr marL="0" indent="0" eaLnBrk="1" hangingPunct="1">
              <a:buFontTx/>
              <a:buNone/>
              <a:defRPr/>
            </a:pPr>
            <a:endParaRPr lang="en-US" altLang="en-US" sz="2400" dirty="0"/>
          </a:p>
        </p:txBody>
      </p:sp>
      <p:pic>
        <p:nvPicPr>
          <p:cNvPr id="16388" name="Picture 1">
            <a:extLst>
              <a:ext uri="{FF2B5EF4-FFF2-40B4-BE49-F238E27FC236}">
                <a16:creationId xmlns:a16="http://schemas.microsoft.com/office/drawing/2014/main" id="{591439EB-4424-4933-B51C-4B31B9A666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2714625"/>
            <a:ext cx="151923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a:extLst>
              <a:ext uri="{FF2B5EF4-FFF2-40B4-BE49-F238E27FC236}">
                <a16:creationId xmlns:a16="http://schemas.microsoft.com/office/drawing/2014/main" id="{A0848985-B9F6-41F3-BB7C-62935B3737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1268413"/>
            <a:ext cx="159067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F49FDF30-4E25-43F4-8E1C-6637A8E71F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0263" y="1792288"/>
            <a:ext cx="14382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97A4736-E512-4E82-AF45-60FFB2FEEE59}"/>
              </a:ext>
            </a:extLst>
          </p:cNvPr>
          <p:cNvGraphicFramePr>
            <a:graphicFrameLocks noGrp="1"/>
          </p:cNvGraphicFramePr>
          <p:nvPr>
            <p:extLst>
              <p:ext uri="{D42A27DB-BD31-4B8C-83A1-F6EECF244321}">
                <p14:modId xmlns:p14="http://schemas.microsoft.com/office/powerpoint/2010/main" val="3600202737"/>
              </p:ext>
            </p:extLst>
          </p:nvPr>
        </p:nvGraphicFramePr>
        <p:xfrm>
          <a:off x="492125" y="5216525"/>
          <a:ext cx="8229598" cy="1279525"/>
        </p:xfrm>
        <a:graphic>
          <a:graphicData uri="http://schemas.openxmlformats.org/drawingml/2006/table">
            <a:tbl>
              <a:tblPr firstRow="1" firstCol="1" bandRow="1">
                <a:tableStyleId>{5C22544A-7EE6-4342-B048-85BDC9FD1C3A}</a:tableStyleId>
              </a:tblPr>
              <a:tblGrid>
                <a:gridCol w="781692">
                  <a:extLst>
                    <a:ext uri="{9D8B030D-6E8A-4147-A177-3AD203B41FA5}">
                      <a16:colId xmlns:a16="http://schemas.microsoft.com/office/drawing/2014/main" val="3161459127"/>
                    </a:ext>
                  </a:extLst>
                </a:gridCol>
                <a:gridCol w="784767">
                  <a:extLst>
                    <a:ext uri="{9D8B030D-6E8A-4147-A177-3AD203B41FA5}">
                      <a16:colId xmlns:a16="http://schemas.microsoft.com/office/drawing/2014/main" val="1914197564"/>
                    </a:ext>
                  </a:extLst>
                </a:gridCol>
                <a:gridCol w="958818">
                  <a:extLst>
                    <a:ext uri="{9D8B030D-6E8A-4147-A177-3AD203B41FA5}">
                      <a16:colId xmlns:a16="http://schemas.microsoft.com/office/drawing/2014/main" val="2227257225"/>
                    </a:ext>
                  </a:extLst>
                </a:gridCol>
                <a:gridCol w="872100">
                  <a:extLst>
                    <a:ext uri="{9D8B030D-6E8A-4147-A177-3AD203B41FA5}">
                      <a16:colId xmlns:a16="http://schemas.microsoft.com/office/drawing/2014/main" val="1460040346"/>
                    </a:ext>
                  </a:extLst>
                </a:gridCol>
                <a:gridCol w="560899">
                  <a:extLst>
                    <a:ext uri="{9D8B030D-6E8A-4147-A177-3AD203B41FA5}">
                      <a16:colId xmlns:a16="http://schemas.microsoft.com/office/drawing/2014/main" val="2370270856"/>
                    </a:ext>
                  </a:extLst>
                </a:gridCol>
                <a:gridCol w="833969">
                  <a:extLst>
                    <a:ext uri="{9D8B030D-6E8A-4147-A177-3AD203B41FA5}">
                      <a16:colId xmlns:a16="http://schemas.microsoft.com/office/drawing/2014/main" val="1795418093"/>
                    </a:ext>
                  </a:extLst>
                </a:gridCol>
                <a:gridCol w="1307535">
                  <a:extLst>
                    <a:ext uri="{9D8B030D-6E8A-4147-A177-3AD203B41FA5}">
                      <a16:colId xmlns:a16="http://schemas.microsoft.com/office/drawing/2014/main" val="2436073016"/>
                    </a:ext>
                  </a:extLst>
                </a:gridCol>
                <a:gridCol w="1133484">
                  <a:extLst>
                    <a:ext uri="{9D8B030D-6E8A-4147-A177-3AD203B41FA5}">
                      <a16:colId xmlns:a16="http://schemas.microsoft.com/office/drawing/2014/main" val="1756028112"/>
                    </a:ext>
                  </a:extLst>
                </a:gridCol>
                <a:gridCol w="996334">
                  <a:extLst>
                    <a:ext uri="{9D8B030D-6E8A-4147-A177-3AD203B41FA5}">
                      <a16:colId xmlns:a16="http://schemas.microsoft.com/office/drawing/2014/main" val="3612551082"/>
                    </a:ext>
                  </a:extLst>
                </a:gridCol>
              </a:tblGrid>
              <a:tr h="1279525">
                <a:tc>
                  <a:txBody>
                    <a:bodyPr/>
                    <a:lstStyle/>
                    <a:p>
                      <a:pPr>
                        <a:lnSpc>
                          <a:spcPct val="107000"/>
                        </a:lnSpc>
                        <a:spcAft>
                          <a:spcPts val="0"/>
                        </a:spcAft>
                      </a:pPr>
                      <a:r>
                        <a:rPr lang="en-GB" sz="1100" dirty="0">
                          <a:solidFill>
                            <a:schemeClr val="tx1"/>
                          </a:solidFill>
                          <a:effectLst/>
                          <a:latin typeface="Sassoon Primary" pitchFamily="50" charset="0"/>
                        </a:rPr>
                        <a:t>Morning</a:t>
                      </a:r>
                    </a:p>
                    <a:p>
                      <a:pPr>
                        <a:lnSpc>
                          <a:spcPct val="107000"/>
                        </a:lnSpc>
                        <a:spcAft>
                          <a:spcPts val="0"/>
                        </a:spcAft>
                      </a:pPr>
                      <a:r>
                        <a:rPr lang="en-GB" sz="1100" dirty="0">
                          <a:solidFill>
                            <a:schemeClr val="tx1"/>
                          </a:solidFill>
                          <a:effectLst/>
                          <a:latin typeface="Sassoon Primary" pitchFamily="50" charset="0"/>
                        </a:rPr>
                        <a:t>Starter activity / Register </a:t>
                      </a:r>
                      <a:endParaRPr lang="en-GB" sz="1100" dirty="0">
                        <a:solidFill>
                          <a:schemeClr val="tx1"/>
                        </a:solidFill>
                        <a:effectLst/>
                        <a:latin typeface="Sassoon Primary" pitchFamily="50"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latin typeface="Sassoon Primary" pitchFamily="50" charset="0"/>
                        </a:rPr>
                        <a:t>Phonics teaching </a:t>
                      </a:r>
                      <a:endParaRPr lang="en-GB" sz="1100" dirty="0">
                        <a:solidFill>
                          <a:schemeClr val="tx1"/>
                        </a:solidFill>
                        <a:effectLst/>
                        <a:latin typeface="Sassoon Primary" pitchFamily="50"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latin typeface="Sassoon Primary" pitchFamily="50" charset="0"/>
                        </a:rPr>
                        <a:t>Continuous Provision</a:t>
                      </a:r>
                    </a:p>
                    <a:p>
                      <a:pPr>
                        <a:lnSpc>
                          <a:spcPct val="107000"/>
                        </a:lnSpc>
                        <a:spcAft>
                          <a:spcPts val="0"/>
                        </a:spcAft>
                      </a:pPr>
                      <a:endParaRPr lang="en-GB" sz="1100" dirty="0">
                        <a:solidFill>
                          <a:schemeClr val="tx1"/>
                        </a:solidFill>
                        <a:effectLst/>
                        <a:latin typeface="Sassoon Primary" pitchFamily="50" charset="0"/>
                      </a:endParaRPr>
                    </a:p>
                    <a:p>
                      <a:pPr>
                        <a:lnSpc>
                          <a:spcPct val="107000"/>
                        </a:lnSpc>
                        <a:spcAft>
                          <a:spcPts val="0"/>
                        </a:spcAft>
                      </a:pPr>
                      <a:r>
                        <a:rPr lang="en-GB" sz="1100" dirty="0">
                          <a:solidFill>
                            <a:schemeClr val="tx1"/>
                          </a:solidFill>
                          <a:effectLst/>
                          <a:latin typeface="Sassoon Primary" pitchFamily="50" charset="0"/>
                        </a:rPr>
                        <a:t>Focus activity</a:t>
                      </a:r>
                    </a:p>
                    <a:p>
                      <a:pPr>
                        <a:lnSpc>
                          <a:spcPct val="107000"/>
                        </a:lnSpc>
                        <a:spcAft>
                          <a:spcPts val="0"/>
                        </a:spcAft>
                      </a:pPr>
                      <a:endParaRPr lang="en-GB" sz="1100" dirty="0">
                        <a:solidFill>
                          <a:schemeClr val="tx1"/>
                        </a:solidFill>
                        <a:effectLst/>
                        <a:latin typeface="Sassoon Primary" pitchFamily="50" charset="0"/>
                      </a:endParaRPr>
                    </a:p>
                    <a:p>
                      <a:pPr>
                        <a:lnSpc>
                          <a:spcPct val="107000"/>
                        </a:lnSpc>
                        <a:spcAft>
                          <a:spcPts val="0"/>
                        </a:spcAft>
                      </a:pPr>
                      <a:r>
                        <a:rPr lang="en-GB" sz="1100" dirty="0">
                          <a:solidFill>
                            <a:schemeClr val="tx1"/>
                          </a:solidFill>
                          <a:effectLst/>
                          <a:latin typeface="Sassoon Primary" pitchFamily="50" charset="0"/>
                        </a:rPr>
                        <a:t>Snack    </a:t>
                      </a:r>
                      <a:endParaRPr lang="en-GB" sz="1100" dirty="0">
                        <a:solidFill>
                          <a:schemeClr val="tx1"/>
                        </a:solidFill>
                        <a:effectLst/>
                        <a:latin typeface="Sassoon Primary" pitchFamily="50"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latin typeface="Sassoon Primary" pitchFamily="50" charset="0"/>
                        </a:rPr>
                        <a:t>Maths teaching </a:t>
                      </a:r>
                      <a:endParaRPr lang="en-GB" sz="1100" dirty="0">
                        <a:solidFill>
                          <a:schemeClr val="tx1"/>
                        </a:solidFill>
                        <a:effectLst/>
                        <a:latin typeface="Sassoon Primary" pitchFamily="50"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a:solidFill>
                            <a:schemeClr val="tx1"/>
                          </a:solidFill>
                          <a:effectLst/>
                          <a:latin typeface="Sassoon Primary" pitchFamily="50" charset="0"/>
                        </a:rPr>
                        <a:t>Lunch </a:t>
                      </a:r>
                      <a:endParaRPr lang="en-GB" sz="1100">
                        <a:solidFill>
                          <a:schemeClr val="tx1"/>
                        </a:solidFill>
                        <a:effectLst/>
                        <a:latin typeface="Sassoon Primary" pitchFamily="50"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latin typeface="Sassoon Primary" pitchFamily="50" charset="0"/>
                        </a:rPr>
                        <a:t>Topic Teaching </a:t>
                      </a:r>
                      <a:endParaRPr lang="en-GB" sz="1100" dirty="0">
                        <a:solidFill>
                          <a:schemeClr val="tx1"/>
                        </a:solidFill>
                        <a:effectLst/>
                        <a:latin typeface="Sassoon Primary" pitchFamily="50"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latin typeface="Sassoon Primary" pitchFamily="50" charset="0"/>
                        </a:rPr>
                        <a:t>Continuous provision </a:t>
                      </a:r>
                    </a:p>
                    <a:p>
                      <a:pPr>
                        <a:lnSpc>
                          <a:spcPct val="107000"/>
                        </a:lnSpc>
                        <a:spcAft>
                          <a:spcPts val="0"/>
                        </a:spcAft>
                      </a:pPr>
                      <a:endParaRPr lang="en-GB" sz="1100" dirty="0">
                        <a:solidFill>
                          <a:schemeClr val="tx1"/>
                        </a:solidFill>
                        <a:effectLst/>
                        <a:latin typeface="Sassoon Primary" pitchFamily="50" charset="0"/>
                      </a:endParaRPr>
                    </a:p>
                    <a:p>
                      <a:pPr>
                        <a:lnSpc>
                          <a:spcPct val="107000"/>
                        </a:lnSpc>
                        <a:spcAft>
                          <a:spcPts val="0"/>
                        </a:spcAft>
                      </a:pPr>
                      <a:r>
                        <a:rPr lang="en-GB" sz="1100" dirty="0">
                          <a:solidFill>
                            <a:schemeClr val="tx1"/>
                          </a:solidFill>
                          <a:effectLst/>
                          <a:latin typeface="Sassoon Primary" pitchFamily="50" charset="0"/>
                        </a:rPr>
                        <a:t>Focus activity</a:t>
                      </a:r>
                    </a:p>
                    <a:p>
                      <a:pPr>
                        <a:lnSpc>
                          <a:spcPct val="107000"/>
                        </a:lnSpc>
                        <a:spcAft>
                          <a:spcPts val="0"/>
                        </a:spcAft>
                      </a:pPr>
                      <a:endParaRPr lang="en-GB" sz="1100" dirty="0">
                        <a:solidFill>
                          <a:schemeClr val="tx1"/>
                        </a:solidFill>
                        <a:effectLst/>
                        <a:latin typeface="Sassoon Primary"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200" dirty="0">
                          <a:solidFill>
                            <a:schemeClr val="tx1"/>
                          </a:solidFill>
                          <a:effectLst/>
                          <a:latin typeface="Sassoon Primary" pitchFamily="50" charset="0"/>
                          <a:ea typeface="Calibri" panose="020F0502020204030204" pitchFamily="34" charset="0"/>
                          <a:cs typeface="Times New Roman" panose="02020603050405020304" pitchFamily="18" charset="0"/>
                        </a:rPr>
                        <a:t>Snack</a:t>
                      </a:r>
                    </a:p>
                  </a:txBody>
                  <a:tcPr marL="66422" marR="66422" marT="0" marB="0"/>
                </a:tc>
                <a:tc>
                  <a:txBody>
                    <a:bodyPr/>
                    <a:lstStyle/>
                    <a:p>
                      <a:pPr>
                        <a:lnSpc>
                          <a:spcPct val="107000"/>
                        </a:lnSpc>
                        <a:spcAft>
                          <a:spcPts val="0"/>
                        </a:spcAft>
                      </a:pPr>
                      <a:r>
                        <a:rPr lang="en-GB" sz="1100" dirty="0">
                          <a:solidFill>
                            <a:schemeClr val="tx1"/>
                          </a:solidFill>
                          <a:effectLst/>
                          <a:latin typeface="Sassoon Primary" pitchFamily="50" charset="0"/>
                        </a:rPr>
                        <a:t>Assembly</a:t>
                      </a:r>
                    </a:p>
                    <a:p>
                      <a:pPr>
                        <a:lnSpc>
                          <a:spcPct val="107000"/>
                        </a:lnSpc>
                        <a:spcAft>
                          <a:spcPts val="0"/>
                        </a:spcAft>
                      </a:pPr>
                      <a:r>
                        <a:rPr lang="en-GB" sz="1100" dirty="0">
                          <a:solidFill>
                            <a:schemeClr val="tx1"/>
                          </a:solidFill>
                          <a:effectLst/>
                          <a:latin typeface="Sassoon Primary" pitchFamily="50" charset="0"/>
                        </a:rPr>
                        <a:t>Story</a:t>
                      </a:r>
                    </a:p>
                    <a:p>
                      <a:pPr>
                        <a:lnSpc>
                          <a:spcPct val="107000"/>
                        </a:lnSpc>
                        <a:spcAft>
                          <a:spcPts val="0"/>
                        </a:spcAft>
                      </a:pPr>
                      <a:r>
                        <a:rPr lang="en-GB" sz="1100" dirty="0">
                          <a:solidFill>
                            <a:schemeClr val="tx1"/>
                          </a:solidFill>
                          <a:effectLst/>
                          <a:latin typeface="Sassoon Primary" pitchFamily="50" charset="0"/>
                        </a:rPr>
                        <a:t>Nursery rhymes </a:t>
                      </a:r>
                    </a:p>
                    <a:p>
                      <a:pPr>
                        <a:lnSpc>
                          <a:spcPct val="107000"/>
                        </a:lnSpc>
                        <a:spcAft>
                          <a:spcPts val="0"/>
                        </a:spcAft>
                      </a:pPr>
                      <a:endParaRPr lang="en-GB" sz="1100" dirty="0">
                        <a:solidFill>
                          <a:schemeClr val="tx1"/>
                        </a:solidFill>
                        <a:effectLst/>
                        <a:latin typeface="Sassoon Primary"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200" dirty="0">
                          <a:solidFill>
                            <a:schemeClr val="tx1"/>
                          </a:solidFill>
                          <a:effectLst/>
                          <a:latin typeface="Sassoon Primary" pitchFamily="50" charset="0"/>
                          <a:ea typeface="Calibri" panose="020F0502020204030204" pitchFamily="34" charset="0"/>
                          <a:cs typeface="Times New Roman" panose="02020603050405020304" pitchFamily="18" charset="0"/>
                        </a:rPr>
                        <a:t>Memory of the day</a:t>
                      </a:r>
                    </a:p>
                  </a:txBody>
                  <a:tcPr marL="66422" marR="66422" marT="0" marB="0"/>
                </a:tc>
                <a:tc>
                  <a:txBody>
                    <a:bodyPr/>
                    <a:lstStyle/>
                    <a:p>
                      <a:pPr>
                        <a:lnSpc>
                          <a:spcPct val="107000"/>
                        </a:lnSpc>
                        <a:spcAft>
                          <a:spcPts val="0"/>
                        </a:spcAft>
                      </a:pPr>
                      <a:r>
                        <a:rPr lang="en-GB" sz="1100" dirty="0">
                          <a:solidFill>
                            <a:schemeClr val="tx1"/>
                          </a:solidFill>
                          <a:effectLst/>
                          <a:latin typeface="Sassoon Primary" pitchFamily="50" charset="0"/>
                        </a:rPr>
                        <a:t>Home Time </a:t>
                      </a:r>
                      <a:endParaRPr lang="en-GB" sz="1100" dirty="0">
                        <a:solidFill>
                          <a:schemeClr val="tx1"/>
                        </a:solidFill>
                        <a:effectLst/>
                        <a:latin typeface="Sassoon Primary" pitchFamily="50" charset="0"/>
                        <a:ea typeface="Calibri" panose="020F0502020204030204" pitchFamily="34" charset="0"/>
                        <a:cs typeface="Times New Roman" panose="02020603050405020304" pitchFamily="18" charset="0"/>
                      </a:endParaRPr>
                    </a:p>
                  </a:txBody>
                  <a:tcPr marL="66422" marR="66422" marT="0" marB="0"/>
                </a:tc>
                <a:extLst>
                  <a:ext uri="{0D108BD9-81ED-4DB2-BD59-A6C34878D82A}">
                    <a16:rowId xmlns:a16="http://schemas.microsoft.com/office/drawing/2014/main" val="354125282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6391-23A8-4A1A-89D7-8435D60FB475}"/>
              </a:ext>
            </a:extLst>
          </p:cNvPr>
          <p:cNvSpPr>
            <a:spLocks noGrp="1"/>
          </p:cNvSpPr>
          <p:nvPr>
            <p:ph type="title"/>
          </p:nvPr>
        </p:nvSpPr>
        <p:spPr/>
        <p:txBody>
          <a:bodyPr/>
          <a:lstStyle/>
          <a:p>
            <a:pPr>
              <a:defRPr/>
            </a:pPr>
            <a:r>
              <a:rPr lang="en-GB" u="sng" dirty="0">
                <a:latin typeface="Sassoon Primary" pitchFamily="50" charset="0"/>
              </a:rPr>
              <a:t>7 Areas of Learning </a:t>
            </a:r>
          </a:p>
        </p:txBody>
      </p:sp>
      <p:sp>
        <p:nvSpPr>
          <p:cNvPr id="18435" name="Text Placeholder 2">
            <a:extLst>
              <a:ext uri="{FF2B5EF4-FFF2-40B4-BE49-F238E27FC236}">
                <a16:creationId xmlns:a16="http://schemas.microsoft.com/office/drawing/2014/main" id="{A67F57BD-27CA-4AC5-97BD-A4866484AEB4}"/>
              </a:ext>
            </a:extLst>
          </p:cNvPr>
          <p:cNvSpPr>
            <a:spLocks noGrp="1" noChangeArrowheads="1"/>
          </p:cNvSpPr>
          <p:nvPr>
            <p:ph type="body" sz="half" idx="1"/>
          </p:nvPr>
        </p:nvSpPr>
        <p:spPr>
          <a:xfrm>
            <a:off x="288295" y="1235422"/>
            <a:ext cx="5689600" cy="4675188"/>
          </a:xfrm>
        </p:spPr>
        <p:txBody>
          <a:bodyPr/>
          <a:lstStyle/>
          <a:p>
            <a:pPr>
              <a:lnSpc>
                <a:spcPct val="120000"/>
              </a:lnSpc>
            </a:pPr>
            <a:r>
              <a:rPr lang="en-US" altLang="en-US" sz="2400" dirty="0">
                <a:latin typeface="Sassoon Primary" pitchFamily="50" charset="0"/>
              </a:rPr>
              <a:t>Personal, Social and Emotional Development</a:t>
            </a:r>
          </a:p>
          <a:p>
            <a:pPr>
              <a:lnSpc>
                <a:spcPct val="110000"/>
              </a:lnSpc>
            </a:pPr>
            <a:r>
              <a:rPr lang="en-US" altLang="en-US" sz="2400" dirty="0">
                <a:latin typeface="Sassoon Primary" pitchFamily="50" charset="0"/>
              </a:rPr>
              <a:t>Communication and Language</a:t>
            </a:r>
          </a:p>
          <a:p>
            <a:pPr>
              <a:lnSpc>
                <a:spcPct val="110000"/>
              </a:lnSpc>
            </a:pPr>
            <a:r>
              <a:rPr lang="en-US" altLang="en-US" sz="2400" dirty="0">
                <a:latin typeface="Sassoon Primary" pitchFamily="50" charset="0"/>
              </a:rPr>
              <a:t>Literacy  </a:t>
            </a:r>
          </a:p>
          <a:p>
            <a:pPr>
              <a:lnSpc>
                <a:spcPct val="110000"/>
              </a:lnSpc>
            </a:pPr>
            <a:r>
              <a:rPr lang="en-US" altLang="en-US" sz="2400" dirty="0">
                <a:latin typeface="Sassoon Primary" pitchFamily="50" charset="0"/>
              </a:rPr>
              <a:t>Mathematics</a:t>
            </a:r>
          </a:p>
          <a:p>
            <a:pPr>
              <a:lnSpc>
                <a:spcPct val="110000"/>
              </a:lnSpc>
            </a:pPr>
            <a:r>
              <a:rPr lang="en-US" altLang="en-US" sz="2400" dirty="0">
                <a:latin typeface="Sassoon Primary" pitchFamily="50" charset="0"/>
              </a:rPr>
              <a:t>Understanding of the World</a:t>
            </a:r>
          </a:p>
          <a:p>
            <a:pPr>
              <a:lnSpc>
                <a:spcPct val="120000"/>
              </a:lnSpc>
            </a:pPr>
            <a:r>
              <a:rPr lang="en-US" altLang="en-US" sz="2400" dirty="0">
                <a:latin typeface="Sassoon Primary" pitchFamily="50" charset="0"/>
              </a:rPr>
              <a:t>Physical Development</a:t>
            </a:r>
          </a:p>
          <a:p>
            <a:pPr>
              <a:lnSpc>
                <a:spcPct val="120000"/>
              </a:lnSpc>
            </a:pPr>
            <a:r>
              <a:rPr lang="en-US" altLang="en-US" sz="2400" dirty="0">
                <a:latin typeface="Sassoon Primary" pitchFamily="50" charset="0"/>
              </a:rPr>
              <a:t>Expressive Arts and Design</a:t>
            </a:r>
          </a:p>
          <a:p>
            <a:endParaRPr lang="en-GB" altLang="en-US" dirty="0"/>
          </a:p>
        </p:txBody>
      </p:sp>
      <p:pic>
        <p:nvPicPr>
          <p:cNvPr id="3" name="Picture 2">
            <a:extLst>
              <a:ext uri="{FF2B5EF4-FFF2-40B4-BE49-F238E27FC236}">
                <a16:creationId xmlns:a16="http://schemas.microsoft.com/office/drawing/2014/main" id="{AE46E71E-3BF9-4B3C-B754-44A348AA292F}"/>
              </a:ext>
            </a:extLst>
          </p:cNvPr>
          <p:cNvPicPr>
            <a:picLocks noChangeAspect="1"/>
          </p:cNvPicPr>
          <p:nvPr/>
        </p:nvPicPr>
        <p:blipFill>
          <a:blip r:embed="rId2"/>
          <a:stretch>
            <a:fillRect/>
          </a:stretch>
        </p:blipFill>
        <p:spPr>
          <a:xfrm>
            <a:off x="6063670" y="3429000"/>
            <a:ext cx="2638882" cy="1290964"/>
          </a:xfrm>
          <a:prstGeom prst="rect">
            <a:avLst/>
          </a:prstGeom>
        </p:spPr>
      </p:pic>
      <p:pic>
        <p:nvPicPr>
          <p:cNvPr id="4" name="Picture 3">
            <a:extLst>
              <a:ext uri="{FF2B5EF4-FFF2-40B4-BE49-F238E27FC236}">
                <a16:creationId xmlns:a16="http://schemas.microsoft.com/office/drawing/2014/main" id="{65DF23AC-6180-462A-917C-B3BFCF1912C1}"/>
              </a:ext>
            </a:extLst>
          </p:cNvPr>
          <p:cNvPicPr>
            <a:picLocks noChangeAspect="1"/>
          </p:cNvPicPr>
          <p:nvPr/>
        </p:nvPicPr>
        <p:blipFill>
          <a:blip r:embed="rId3"/>
          <a:stretch>
            <a:fillRect/>
          </a:stretch>
        </p:blipFill>
        <p:spPr>
          <a:xfrm>
            <a:off x="4932040" y="5060476"/>
            <a:ext cx="2290035" cy="1290963"/>
          </a:xfrm>
          <a:prstGeom prst="rect">
            <a:avLst/>
          </a:prstGeom>
        </p:spPr>
      </p:pic>
      <p:pic>
        <p:nvPicPr>
          <p:cNvPr id="5" name="Picture 4">
            <a:extLst>
              <a:ext uri="{FF2B5EF4-FFF2-40B4-BE49-F238E27FC236}">
                <a16:creationId xmlns:a16="http://schemas.microsoft.com/office/drawing/2014/main" id="{EED5B4AA-D1EB-42DD-B68B-252B4736BD25}"/>
              </a:ext>
            </a:extLst>
          </p:cNvPr>
          <p:cNvPicPr>
            <a:picLocks noChangeAspect="1"/>
          </p:cNvPicPr>
          <p:nvPr/>
        </p:nvPicPr>
        <p:blipFill>
          <a:blip r:embed="rId4"/>
          <a:stretch>
            <a:fillRect/>
          </a:stretch>
        </p:blipFill>
        <p:spPr>
          <a:xfrm>
            <a:off x="6756987" y="1317812"/>
            <a:ext cx="2123465" cy="1771080"/>
          </a:xfrm>
          <a:prstGeom prst="rect">
            <a:avLst/>
          </a:prstGeom>
        </p:spPr>
      </p:pic>
      <p:pic>
        <p:nvPicPr>
          <p:cNvPr id="6" name="Picture 5">
            <a:extLst>
              <a:ext uri="{FF2B5EF4-FFF2-40B4-BE49-F238E27FC236}">
                <a16:creationId xmlns:a16="http://schemas.microsoft.com/office/drawing/2014/main" id="{8B4BC3A0-B4D9-49FC-9273-4EDB737F1204}"/>
              </a:ext>
            </a:extLst>
          </p:cNvPr>
          <p:cNvPicPr>
            <a:picLocks noChangeAspect="1"/>
          </p:cNvPicPr>
          <p:nvPr/>
        </p:nvPicPr>
        <p:blipFill>
          <a:blip r:embed="rId5"/>
          <a:stretch>
            <a:fillRect/>
          </a:stretch>
        </p:blipFill>
        <p:spPr>
          <a:xfrm>
            <a:off x="2155567" y="5493507"/>
            <a:ext cx="1955055" cy="1275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3704</TotalTime>
  <Words>1809</Words>
  <Application>Microsoft Office PowerPoint</Application>
  <PresentationFormat>On-screen Show (4:3)</PresentationFormat>
  <Paragraphs>232</Paragraphs>
  <Slides>25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Comic Sans MS</vt:lpstr>
      <vt:lpstr>Sassoon Primary</vt:lpstr>
      <vt:lpstr>Times New Roman</vt:lpstr>
      <vt:lpstr>Trebuchet MS</vt:lpstr>
      <vt:lpstr>Wingdings</vt:lpstr>
      <vt:lpstr>Wingdings 3</vt:lpstr>
      <vt:lpstr>Facet</vt:lpstr>
      <vt:lpstr>Welcome to  Finstall First School     New Parents’ Information</vt:lpstr>
      <vt:lpstr> Breakfast Club Open from 7.45am and we offer toast and cereal for breakfast.  Please ask at the office for more information and about how to book.</vt:lpstr>
      <vt:lpstr>School and routines</vt:lpstr>
      <vt:lpstr>PowerPoint Presentation</vt:lpstr>
      <vt:lpstr>PowerPoint Presentation</vt:lpstr>
      <vt:lpstr>Uniform – What to wear</vt:lpstr>
      <vt:lpstr>Parent / Teacher relationship </vt:lpstr>
      <vt:lpstr>Structure of your child’s day   The Early Years Foundation Stage Curriculum at Finstall First School aims to develop the unique child, providing care and support in a safe environment in order to give them the best possible start to their school life.  </vt:lpstr>
      <vt:lpstr>7 Areas of Learning </vt:lpstr>
      <vt:lpstr>How we assess in the Early Years Foundation Stage</vt:lpstr>
      <vt:lpstr>PowerPoint Presentation</vt:lpstr>
      <vt:lpstr>                      Reading</vt:lpstr>
      <vt:lpstr>Reading Please encourage your child to read the ‘I read’ book four times within each week.</vt:lpstr>
      <vt:lpstr>Handwriting</vt:lpstr>
      <vt:lpstr>PowerPoint Presentation</vt:lpstr>
      <vt:lpstr>Forest School</vt:lpstr>
      <vt:lpstr>PowerPoint Presentation</vt:lpstr>
      <vt:lpstr>PowerPoint Presentation</vt:lpstr>
      <vt:lpstr>PowerPoint Presentation</vt:lpstr>
      <vt:lpstr>PowerPoint Presentation</vt:lpstr>
      <vt:lpstr>Your Pack</vt:lpstr>
      <vt:lpstr>PowerPoint Presentation</vt:lpstr>
      <vt:lpstr>PowerPoint Presentation</vt:lpstr>
      <vt:lpstr>PowerPoint Presentation</vt:lpstr>
      <vt:lpstr>Welcome to  Finstall First School     New Parents’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Finstall First School     New Parents Evening Tuesday 13th May 2008</dc:title>
  <dc:creator>Administrator</dc:creator>
  <cp:lastModifiedBy>Matthew Mason</cp:lastModifiedBy>
  <cp:revision>203</cp:revision>
  <cp:lastPrinted>2017-05-24T13:02:36Z</cp:lastPrinted>
  <dcterms:created xsi:type="dcterms:W3CDTF">2008-04-29T12:25:35Z</dcterms:created>
  <dcterms:modified xsi:type="dcterms:W3CDTF">2025-06-11T11:33:02Z</dcterms:modified>
</cp:coreProperties>
</file>