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4" r:id="rId6"/>
    <p:sldId id="262" r:id="rId7"/>
    <p:sldId id="261" r:id="rId8"/>
    <p:sldId id="263" r:id="rId9"/>
  </p:sldIdLst>
  <p:sldSz cx="12192000" cy="6858000"/>
  <p:notesSz cx="6858000" cy="9144000"/>
  <p:embeddedFontLst>
    <p:embeddedFont>
      <p:font typeface="Broadway" panose="04040905080B02020502" pitchFamily="8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A9jRML1F6CFvuch16WnZEK5F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3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8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Medium"/>
              <a:buNone/>
            </a:pPr>
            <a:endParaRPr dirty="0"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29293165-7463-99B9-2D38-F6491873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>
            <a:extLst>
              <a:ext uri="{FF2B5EF4-FFF2-40B4-BE49-F238E27FC236}">
                <a16:creationId xmlns:a16="http://schemas.microsoft.com/office/drawing/2014/main" id="{58DA1760-ED99-A5F2-D764-D4DAD7E7E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2" name="Google Shape;142;p4:notes">
            <a:extLst>
              <a:ext uri="{FF2B5EF4-FFF2-40B4-BE49-F238E27FC236}">
                <a16:creationId xmlns:a16="http://schemas.microsoft.com/office/drawing/2014/main" id="{E7434F90-3901-33AE-1649-F5FDAB6F3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4:notes">
            <a:extLst>
              <a:ext uri="{FF2B5EF4-FFF2-40B4-BE49-F238E27FC236}">
                <a16:creationId xmlns:a16="http://schemas.microsoft.com/office/drawing/2014/main" id="{AE400CD5-FBC7-E1F1-B6C4-1638B70E84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46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AFC8A5C5-FB76-1590-BD4E-34ED2C76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>
            <a:extLst>
              <a:ext uri="{FF2B5EF4-FFF2-40B4-BE49-F238E27FC236}">
                <a16:creationId xmlns:a16="http://schemas.microsoft.com/office/drawing/2014/main" id="{67CC8BE1-04D9-E795-46ED-C069FAFA02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2" name="Google Shape;142;p4:notes">
            <a:extLst>
              <a:ext uri="{FF2B5EF4-FFF2-40B4-BE49-F238E27FC236}">
                <a16:creationId xmlns:a16="http://schemas.microsoft.com/office/drawing/2014/main" id="{A692F20E-970A-86D7-8090-32B56D32F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4:notes">
            <a:extLst>
              <a:ext uri="{FF2B5EF4-FFF2-40B4-BE49-F238E27FC236}">
                <a16:creationId xmlns:a16="http://schemas.microsoft.com/office/drawing/2014/main" id="{BD453AB2-CBA7-3DB5-6298-32FAFED4B1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55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3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64592" y="219456"/>
            <a:ext cx="11878056" cy="2048256"/>
          </a:xfrm>
          <a:prstGeom prst="rect">
            <a:avLst/>
          </a:prstGeom>
          <a:solidFill>
            <a:srgbClr val="25593C"/>
          </a:solidFill>
          <a:ln w="127000" cap="sq" cmpd="thinThick">
            <a:solidFill>
              <a:srgbClr val="2559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Broadway" panose="04040905080B02020502" pitchFamily="8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2209800" y="1448631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Welcome to Finstall 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From Finstall First School Parents’ Association (the PA)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B0191-113A-7900-F8BF-34B7A42651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47" t="1320" r="1096"/>
          <a:stretch>
            <a:fillRect/>
          </a:stretch>
        </p:blipFill>
        <p:spPr>
          <a:xfrm>
            <a:off x="76200" y="2438401"/>
            <a:ext cx="2932173" cy="4299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A99AD-2D8A-908C-6AEA-5583FEED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5" r="4361"/>
          <a:stretch>
            <a:fillRect/>
          </a:stretch>
        </p:blipFill>
        <p:spPr>
          <a:xfrm>
            <a:off x="3089351" y="2438400"/>
            <a:ext cx="2799822" cy="4299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4A7DC4-1484-B5F5-BDCA-AFADBB77E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362" y="2438401"/>
            <a:ext cx="3012828" cy="4299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538FA1-58C8-2DCC-F167-6D2B8A038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251" y="2438400"/>
            <a:ext cx="3074154" cy="4299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07573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    Who are we?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575985" y="1903116"/>
            <a:ext cx="7113981" cy="4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Finstall</a:t>
            </a:r>
            <a:r>
              <a:rPr lang="en-US" dirty="0"/>
              <a:t> First School Parents’ Association (the PA)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 registered charity that is separate to the school but set up to support the school with fundraising activities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Raise money for projects the school budget doesn’t cover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PA committee:</a:t>
            </a:r>
          </a:p>
          <a:p>
            <a:pPr marL="685800" lvl="1" indent="-228600" algn="just">
              <a:spcBef>
                <a:spcPts val="1000"/>
              </a:spcBef>
              <a:buSzPct val="100000"/>
            </a:pPr>
            <a:r>
              <a:rPr lang="en-US" dirty="0"/>
              <a:t>Louise Forrest, Co-Chairperson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Tracey Beedon, Co-Chairperson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Sarah Mellor, Treasurer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Eve Vines, Senior Fundraiser</a:t>
            </a:r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dirty="0"/>
              <a:t>Lynda Roberts, Design</a:t>
            </a:r>
            <a:endParaRPr dirty="0"/>
          </a:p>
          <a:p>
            <a:pPr marL="228600" lvl="0" indent="-228600" algn="just">
              <a:buSzPct val="100000"/>
            </a:pPr>
            <a:r>
              <a:rPr lang="en-US" dirty="0"/>
              <a:t>Plus, a fantastic team of volunteers!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1467" y="676100"/>
            <a:ext cx="3198959" cy="199934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9025" y="2437954"/>
            <a:ext cx="2054679" cy="236527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8" name="Google Shape;108;p2" descr="A School's iPad Initiative Brings Optimism And Skepticism : All Tech  Considered : NP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7419" y="4726574"/>
            <a:ext cx="2567769" cy="192616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8837" y="2893755"/>
            <a:ext cx="1541589" cy="25938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07573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What do we do? 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95544" y="1804680"/>
            <a:ext cx="6334697" cy="488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We use a variety of ways to raise money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Events: Christmas Fayre, Summer Fete, Parties, Uniform sales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Activities: Competitions, Sponsored Read, Trails, Dress-Up Days, Christmas Cards, </a:t>
            </a:r>
            <a:r>
              <a:rPr lang="en-GB" dirty="0"/>
              <a:t>Reception Tea Towels, Leavers Merchandise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Other revenue streams: </a:t>
            </a:r>
            <a:r>
              <a:rPr lang="en-US" dirty="0" err="1"/>
              <a:t>Easyfundraising</a:t>
            </a:r>
            <a:r>
              <a:rPr lang="en-US" dirty="0"/>
              <a:t>, Gift Aid</a:t>
            </a:r>
            <a:endParaRPr dirty="0"/>
          </a:p>
          <a:p>
            <a:pPr marL="228600" indent="-228600">
              <a:buSzPts val="2800"/>
            </a:pPr>
            <a:r>
              <a:rPr lang="en-US" dirty="0"/>
              <a:t>…and lots more!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We aim to instill a sense of community (amongst parents, teachers and pupils) and enhance our children's educational experience whilst at Finstall First School.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2391" y="259839"/>
            <a:ext cx="1477720" cy="118403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2044" y="1586801"/>
            <a:ext cx="1381166" cy="14507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0804" y="4894874"/>
            <a:ext cx="1371300" cy="18043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5943" y="942546"/>
            <a:ext cx="995705" cy="135083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3" descr="A group of people sitting in a room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7018" y="4561731"/>
            <a:ext cx="1371300" cy="9881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9" name="Google Shape;129;p3" descr="A group of people sitting in a room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55090" y="282117"/>
            <a:ext cx="1373243" cy="76156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98358" y="2331928"/>
            <a:ext cx="1314450" cy="19510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71536" y="1009072"/>
            <a:ext cx="1160262" cy="6331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6" name="Google Shape;136;p3" descr="A group of people at an outdoor marke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31897" y="3540609"/>
            <a:ext cx="1585838" cy="84069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7" name="Google Shape;137;p3" descr="A picture containing person, table, child, indoor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34052" y="2789340"/>
            <a:ext cx="1235929" cy="9269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9" name="Google Shape;139;p3" descr="A picture containing indoo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10101560" y="3763501"/>
            <a:ext cx="1463231" cy="122012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D9D60E-6543-E4FA-FD94-B17E5940864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385" r="4361"/>
          <a:stretch>
            <a:fillRect/>
          </a:stretch>
        </p:blipFill>
        <p:spPr>
          <a:xfrm>
            <a:off x="10689618" y="1703712"/>
            <a:ext cx="1356736" cy="2083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10EBC-281D-EF12-7DFF-0FB626198A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8552" y="4195173"/>
            <a:ext cx="1240343" cy="177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6698B-51DF-4E37-7D34-4C1774250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6745" y="4746181"/>
            <a:ext cx="1324059" cy="185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3B0E91C8-C958-C515-B7E2-A5C2C1DD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>
            <a:extLst>
              <a:ext uri="{FF2B5EF4-FFF2-40B4-BE49-F238E27FC236}">
                <a16:creationId xmlns:a16="http://schemas.microsoft.com/office/drawing/2014/main" id="{F80DAFFE-E093-1158-5998-FFB9A609F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51558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How are we doing so far this year?</a:t>
            </a:r>
            <a:endParaRPr dirty="0">
              <a:latin typeface="Broadway" panose="04040905080B02020502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8004B-46AB-C50D-BF79-BC429916D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91" y="1107720"/>
            <a:ext cx="8625417" cy="57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F3F0E81B-AFC9-4258-A98A-6D742C11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>
            <a:extLst>
              <a:ext uri="{FF2B5EF4-FFF2-40B4-BE49-F238E27FC236}">
                <a16:creationId xmlns:a16="http://schemas.microsoft.com/office/drawing/2014/main" id="{B63F49B9-318F-6507-55B0-FF5E418933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07573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How you can help?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46" name="Google Shape;146;p4">
            <a:extLst>
              <a:ext uri="{FF2B5EF4-FFF2-40B4-BE49-F238E27FC236}">
                <a16:creationId xmlns:a16="http://schemas.microsoft.com/office/drawing/2014/main" id="{DEF38E10-27E8-A2AF-1C6B-32BCAF600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0229" y="1856622"/>
            <a:ext cx="8805496" cy="271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US" dirty="0"/>
              <a:t>Volunteer to help at events (</a:t>
            </a:r>
            <a:r>
              <a:rPr lang="en-GB" dirty="0"/>
              <a:t>setting up / cleaning up / running a stall)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Supply events and activities with donations (prizes, sponsorship etc.)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Engage and communicate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Support by giving some of your hard-earned cash to a great cause!</a:t>
            </a:r>
            <a:endParaRPr dirty="0"/>
          </a:p>
        </p:txBody>
      </p:sp>
      <p:pic>
        <p:nvPicPr>
          <p:cNvPr id="147" name="Google Shape;147;p4" descr="A picture containing person, table, child, indoor&#10;&#10;Description automatically generated">
            <a:extLst>
              <a:ext uri="{FF2B5EF4-FFF2-40B4-BE49-F238E27FC236}">
                <a16:creationId xmlns:a16="http://schemas.microsoft.com/office/drawing/2014/main" id="{38436395-98CE-005A-2F2F-169CEE7B75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005" y="4843386"/>
            <a:ext cx="2376402" cy="17823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8" name="Google Shape;148;p4" descr="185,949 Stuffed Toy Stock Photos, Pictures &amp;amp; Royalty-Free Images - iStock">
            <a:extLst>
              <a:ext uri="{FF2B5EF4-FFF2-40B4-BE49-F238E27FC236}">
                <a16:creationId xmlns:a16="http://schemas.microsoft.com/office/drawing/2014/main" id="{73DA708C-DA06-C599-DA36-67CF0EAA65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572" y="5695521"/>
            <a:ext cx="1751671" cy="9301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p4" descr="Tombola Prizes Stock Photo - Alamy">
            <a:extLst>
              <a:ext uri="{FF2B5EF4-FFF2-40B4-BE49-F238E27FC236}">
                <a16:creationId xmlns:a16="http://schemas.microsoft.com/office/drawing/2014/main" id="{A04219DE-EC54-7C20-D181-B949E49F99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0554" y="4299157"/>
            <a:ext cx="1776335" cy="118429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0" name="Google Shape;150;p4" descr="WINE BOTTLES – THE DIFFERENT TYPES AND HOW TO CHOOSE THE RIGHT ONE FOR YOUR  WINE">
            <a:extLst>
              <a:ext uri="{FF2B5EF4-FFF2-40B4-BE49-F238E27FC236}">
                <a16:creationId xmlns:a16="http://schemas.microsoft.com/office/drawing/2014/main" id="{A27F3216-2369-C9BA-12A4-D4A68A9037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1331" y="4317430"/>
            <a:ext cx="1636064" cy="100723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1" name="Google Shape;151;p4" descr="Row of five cupcakes on white ground stock photo">
            <a:extLst>
              <a:ext uri="{FF2B5EF4-FFF2-40B4-BE49-F238E27FC236}">
                <a16:creationId xmlns:a16="http://schemas.microsoft.com/office/drawing/2014/main" id="{C2B2E3C4-AA7B-D5C1-5E20-643035C7D6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9512" y="4299157"/>
            <a:ext cx="1803385" cy="5982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2" name="Google Shape;152;p4" descr="A collage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A97B2997-D563-287A-6320-D0650DFBA6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5725" y="1458113"/>
            <a:ext cx="2384813" cy="51613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" name="Google Shape;153;p4" descr="A Complete Guide to British Currency">
            <a:extLst>
              <a:ext uri="{FF2B5EF4-FFF2-40B4-BE49-F238E27FC236}">
                <a16:creationId xmlns:a16="http://schemas.microsoft.com/office/drawing/2014/main" id="{4A426741-27C8-BE91-60BE-F4B6589540A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9513" y="5049482"/>
            <a:ext cx="1803384" cy="15699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4" name="Google Shape;154;p4">
            <a:extLst>
              <a:ext uri="{FF2B5EF4-FFF2-40B4-BE49-F238E27FC236}">
                <a16:creationId xmlns:a16="http://schemas.microsoft.com/office/drawing/2014/main" id="{F1DB893F-C462-4FDA-4297-9E0F125D9AF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7458" y="5509224"/>
            <a:ext cx="1636063" cy="111646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2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07573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Coming up…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576956" y="2073598"/>
            <a:ext cx="65205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FINSTALL FESTIVAL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Friday 19</a:t>
            </a:r>
            <a:r>
              <a:rPr lang="en-US" sz="3200" baseline="30000" dirty="0"/>
              <a:t>th</a:t>
            </a:r>
            <a:r>
              <a:rPr lang="en-US" sz="3200" dirty="0"/>
              <a:t> June, 5.30 - 7.30pm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Hot food, cakes, licensed bar, games, stalls, a bouncy castle, year group stalls and our Grand Raffle with over </a:t>
            </a:r>
            <a:r>
              <a:rPr lang="en-GB" sz="3200" dirty="0"/>
              <a:t> 40 prizes!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Come and join us!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5F127-347F-DE3E-C665-A1BBE495B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60" y="174166"/>
            <a:ext cx="4617326" cy="6541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07573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Coming up…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320039" y="1860573"/>
            <a:ext cx="68863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FINSTALL FLEDGLINGS WELCOME PARTY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indent="-228600">
              <a:buSzPts val="3200"/>
            </a:pPr>
            <a:r>
              <a:rPr lang="en-US" sz="3200" dirty="0"/>
              <a:t>Friday 10</a:t>
            </a:r>
            <a:r>
              <a:rPr lang="en-US" sz="3200" baseline="30000" dirty="0"/>
              <a:t>th</a:t>
            </a:r>
            <a:r>
              <a:rPr lang="en-US" sz="3200" dirty="0"/>
              <a:t> July, 9.00 – 10.00am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A welcome party for all new starters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Toys, activities, crafts, snacks and the chance to meet your new classmates!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8FDEF-363A-4B44-120A-4373FF5F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0"/>
          <a:stretch>
            <a:fillRect/>
          </a:stretch>
        </p:blipFill>
        <p:spPr>
          <a:xfrm>
            <a:off x="7369628" y="198630"/>
            <a:ext cx="4659087" cy="6528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5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chemeClr val="lt1"/>
                </a:solidFill>
                <a:latin typeface="Broadway" panose="04040905080B02020502" pitchFamily="82" charset="0"/>
                <a:ea typeface="Arial"/>
                <a:cs typeface="Arial"/>
                <a:sym typeface="Arial"/>
              </a:rPr>
              <a:t>Thank you!</a:t>
            </a:r>
            <a:endParaRPr dirty="0">
              <a:latin typeface="Broadway" panose="04040905080B02020502" pitchFamily="82" charset="0"/>
            </a:endParaRPr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1563328" y="4318102"/>
            <a:ext cx="90407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</a:rPr>
              <a:t>We look forward to seeing you all again!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340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Poppins Medium</vt:lpstr>
      <vt:lpstr>Calibri</vt:lpstr>
      <vt:lpstr>Arial</vt:lpstr>
      <vt:lpstr>Broadway</vt:lpstr>
      <vt:lpstr>Office Theme</vt:lpstr>
      <vt:lpstr>Welcome to Finstall </vt:lpstr>
      <vt:lpstr>    Who are we?</vt:lpstr>
      <vt:lpstr>    What do we do? </vt:lpstr>
      <vt:lpstr>    How are we doing so far this year?</vt:lpstr>
      <vt:lpstr>    How you can help?</vt:lpstr>
      <vt:lpstr>    Coming up…</vt:lpstr>
      <vt:lpstr>    Coming up…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Finstall </dc:title>
  <dc:creator>Ruth Turner</dc:creator>
  <cp:lastModifiedBy>Matthew Mason</cp:lastModifiedBy>
  <cp:revision>6</cp:revision>
  <dcterms:created xsi:type="dcterms:W3CDTF">2022-06-08T21:01:40Z</dcterms:created>
  <dcterms:modified xsi:type="dcterms:W3CDTF">2026-06-11T18:09:58Z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9eaf13-f528-470e-bf6b-38b666617431_Enabled">
    <vt:lpwstr>true</vt:lpwstr>
  </property>
  <property fmtid="{D5CDD505-2E9C-101B-9397-08002B2CF9AE}" pid="3" name="MSIP_Label_289eaf13-f528-470e-bf6b-38b666617431_SetDate">
    <vt:lpwstr>2026-05-19T13:39:12Z</vt:lpwstr>
  </property>
  <property fmtid="{D5CDD505-2E9C-101B-9397-08002B2CF9AE}" pid="4" name="MSIP_Label_289eaf13-f528-470e-bf6b-38b666617431_Method">
    <vt:lpwstr>Standard</vt:lpwstr>
  </property>
  <property fmtid="{D5CDD505-2E9C-101B-9397-08002B2CF9AE}" pid="5" name="MSIP_Label_289eaf13-f528-470e-bf6b-38b666617431_Name">
    <vt:lpwstr>Proprietary</vt:lpwstr>
  </property>
  <property fmtid="{D5CDD505-2E9C-101B-9397-08002B2CF9AE}" pid="6" name="MSIP_Label_289eaf13-f528-470e-bf6b-38b666617431_SiteId">
    <vt:lpwstr>4c087f80-1e07-4f72-9e41-d7d9748d0f4c</vt:lpwstr>
  </property>
  <property fmtid="{D5CDD505-2E9C-101B-9397-08002B2CF9AE}" pid="7" name="MSIP_Label_289eaf13-f528-470e-bf6b-38b666617431_ActionId">
    <vt:lpwstr>db0ac81f-d1b7-476b-9ae1-0026354b65b3</vt:lpwstr>
  </property>
  <property fmtid="{D5CDD505-2E9C-101B-9397-08002B2CF9AE}" pid="8" name="MSIP_Label_289eaf13-f528-470e-bf6b-38b666617431_ContentBits">
    <vt:lpwstr>0</vt:lpwstr>
  </property>
  <property fmtid="{D5CDD505-2E9C-101B-9397-08002B2CF9AE}" pid="9" name="MSIP_Label_289eaf13-f528-470e-bf6b-38b666617431_Tag">
    <vt:lpwstr>10, 3, 0, 1</vt:lpwstr>
  </property>
</Properties>
</file>