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342" r:id="rId2"/>
    <p:sldId id="359" r:id="rId3"/>
    <p:sldId id="278" r:id="rId4"/>
    <p:sldId id="288" r:id="rId5"/>
    <p:sldId id="343" r:id="rId6"/>
    <p:sldId id="344" r:id="rId7"/>
    <p:sldId id="345" r:id="rId8"/>
    <p:sldId id="346" r:id="rId9"/>
    <p:sldId id="347" r:id="rId10"/>
    <p:sldId id="348" r:id="rId11"/>
    <p:sldId id="349" r:id="rId12"/>
    <p:sldId id="350" r:id="rId13"/>
    <p:sldId id="351" r:id="rId14"/>
    <p:sldId id="352" r:id="rId15"/>
    <p:sldId id="353" r:id="rId16"/>
    <p:sldId id="357" r:id="rId17"/>
    <p:sldId id="354" r:id="rId18"/>
    <p:sldId id="355" r:id="rId19"/>
    <p:sldId id="356" r:id="rId20"/>
    <p:sldId id="358" r:id="rId2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FC6"/>
    <a:srgbClr val="FFB400"/>
    <a:srgbClr val="C0504D"/>
    <a:srgbClr val="8064A2"/>
    <a:srgbClr val="9BBB59"/>
    <a:srgbClr val="4BACC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5" autoAdjust="0"/>
    <p:restoredTop sz="90186" autoAdjust="0"/>
  </p:normalViewPr>
  <p:slideViewPr>
    <p:cSldViewPr>
      <p:cViewPr varScale="1">
        <p:scale>
          <a:sx n="65" d="100"/>
          <a:sy n="65" d="100"/>
        </p:scale>
        <p:origin x="1542" y="4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9B1B1C-DB33-4D3D-8987-34DD1F3F57DA}" type="datetimeFigureOut">
              <a:rPr lang="en-GB" smtClean="0"/>
              <a:t>12/01/2023</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0B4DDD7-8B6D-4483-9382-B9E13ED9D45F}" type="slidenum">
              <a:rPr lang="en-GB" smtClean="0"/>
              <a:t>‹#›</a:t>
            </a:fld>
            <a:endParaRPr lang="en-GB"/>
          </a:p>
        </p:txBody>
      </p:sp>
    </p:spTree>
    <p:extLst>
      <p:ext uri="{BB962C8B-B14F-4D97-AF65-F5344CB8AC3E}">
        <p14:creationId xmlns:p14="http://schemas.microsoft.com/office/powerpoint/2010/main" val="25968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saying</a:t>
            </a:r>
            <a:r>
              <a:rPr lang="en-GB" baseline="0" dirty="0"/>
              <a:t> largely what the previous slide but with a different image.</a:t>
            </a:r>
          </a:p>
          <a:p>
            <a:r>
              <a:rPr lang="en-GB" baseline="0" dirty="0"/>
              <a:t>You might be interested to know that the word cloud was based on an analysis of GCSE topics by Will </a:t>
            </a:r>
            <a:r>
              <a:rPr lang="en-GB" baseline="0" dirty="0" err="1"/>
              <a:t>Emeny</a:t>
            </a:r>
            <a:r>
              <a:rPr lang="en-GB" baseline="0" dirty="0"/>
              <a:t> (Great Maths Teaching Ideas). The thing that came out on top (in terms of direct and indirect application in GCSE maths) was times tables. Nearly 60% of GCSE topics could be traced to a root in times tables. </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4</a:t>
            </a:fld>
            <a:endParaRPr lang="en-GB"/>
          </a:p>
        </p:txBody>
      </p:sp>
    </p:spTree>
    <p:extLst>
      <p:ext uri="{BB962C8B-B14F-4D97-AF65-F5344CB8AC3E}">
        <p14:creationId xmlns:p14="http://schemas.microsoft.com/office/powerpoint/2010/main" val="143271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a:xfrm>
            <a:off x="3623733" y="6117336"/>
            <a:ext cx="3609438" cy="365125"/>
          </a:xfrm>
        </p:spPr>
        <p:txBody>
          <a:bodyPr/>
          <a:lstStyle/>
          <a:p>
            <a:endParaRPr lang="en-GB"/>
          </a:p>
        </p:txBody>
      </p:sp>
      <p:sp>
        <p:nvSpPr>
          <p:cNvPr id="6" name="Slide Number Placeholder 5"/>
          <p:cNvSpPr>
            <a:spLocks noGrp="1"/>
          </p:cNvSpPr>
          <p:nvPr>
            <p:ph type="sldNum" sz="quarter" idx="12"/>
          </p:nvPr>
        </p:nvSpPr>
        <p:spPr>
          <a:xfrm>
            <a:off x="8275320" y="6117336"/>
            <a:ext cx="411480" cy="365125"/>
          </a:xfrm>
        </p:spPr>
        <p:txBody>
          <a:bodyPr/>
          <a:lstStyle/>
          <a:p>
            <a:fld id="{FF9B80A8-4F93-44BE-A419-8D8D401E9EF3}" type="slidenum">
              <a:rPr lang="en-GB" smtClean="0"/>
              <a:t>‹#›</a:t>
            </a:fld>
            <a:endParaRPr lang="en-GB"/>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42832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90021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63406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53001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71342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531518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28015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65790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92773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a:xfrm>
            <a:off x="1972647" y="6108173"/>
            <a:ext cx="5314517" cy="365125"/>
          </a:xfrm>
        </p:spPr>
        <p:txBody>
          <a:bodyPr/>
          <a:lstStyle/>
          <a:p>
            <a:endParaRPr lang="en-GB"/>
          </a:p>
        </p:txBody>
      </p:sp>
      <p:sp>
        <p:nvSpPr>
          <p:cNvPr id="6" name="Slide Number Placeholder 5"/>
          <p:cNvSpPr>
            <a:spLocks noGrp="1"/>
          </p:cNvSpPr>
          <p:nvPr>
            <p:ph type="sldNum" sz="quarter" idx="12"/>
          </p:nvPr>
        </p:nvSpPr>
        <p:spPr>
          <a:xfrm>
            <a:off x="8258967" y="6108173"/>
            <a:ext cx="427833" cy="365125"/>
          </a:xfrm>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38171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73317" y="6116070"/>
            <a:ext cx="413483" cy="365125"/>
          </a:xfrm>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9424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CD462D-BA2D-4072-B4D4-C3557AD0128F}" type="datetimeFigureOut">
              <a:rPr lang="en-GB" smtClean="0"/>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8796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CD462D-BA2D-4072-B4D4-C3557AD0128F}" type="datetimeFigureOut">
              <a:rPr lang="en-GB" smtClean="0"/>
              <a:t>12/01/2023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0890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CD462D-BA2D-4072-B4D4-C3557AD0128F}" type="datetimeFigureOut">
              <a:rPr lang="en-GB" smtClean="0"/>
              <a:t>12/01/2023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94713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t>12/01/2023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9513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12407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17296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CD462D-BA2D-4072-B4D4-C3557AD0128F}" type="datetimeFigureOut">
              <a:rPr lang="en-GB" smtClean="0"/>
              <a:t>12/01/2023</a:t>
            </a:fld>
            <a:endParaRPr lang="en-GB"/>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9B80A8-4F93-44BE-A419-8D8D401E9EF3}" type="slidenum">
              <a:rPr lang="en-GB" smtClean="0"/>
              <a:t>‹#›</a:t>
            </a:fld>
            <a:endParaRPr lang="en-GB"/>
          </a:p>
        </p:txBody>
      </p:sp>
    </p:spTree>
    <p:extLst>
      <p:ext uri="{BB962C8B-B14F-4D97-AF65-F5344CB8AC3E}">
        <p14:creationId xmlns:p14="http://schemas.microsoft.com/office/powerpoint/2010/main" val="18187094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hqYhnmEEEn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play.ttrockstars.com/auth/school/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71" y="260648"/>
            <a:ext cx="8229600" cy="4950088"/>
          </a:xfrm>
        </p:spPr>
        <p:txBody>
          <a:bodyPr>
            <a:normAutofit/>
          </a:bodyPr>
          <a:lstStyle/>
          <a:p>
            <a:pPr marL="0" indent="0" algn="ctr">
              <a:buNone/>
            </a:pPr>
            <a:endParaRPr lang="en-GB" sz="4000" dirty="0"/>
          </a:p>
          <a:p>
            <a:pPr marL="0" indent="0" algn="ctr">
              <a:buNone/>
            </a:pPr>
            <a:r>
              <a:rPr lang="en-GB" sz="4000" dirty="0"/>
              <a:t>Maths Information Evening</a:t>
            </a:r>
          </a:p>
          <a:p>
            <a:pPr marL="0" indent="0" algn="ctr">
              <a:buNone/>
            </a:pPr>
            <a:r>
              <a:rPr lang="en-GB" sz="4000"/>
              <a:t>Multiplication Tables</a:t>
            </a:r>
            <a:endParaRPr lang="en-GB" sz="4000" dirty="0"/>
          </a:p>
        </p:txBody>
      </p:sp>
      <p:pic>
        <p:nvPicPr>
          <p:cNvPr id="1026" name="Picture 2" descr="Image result for times table rock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68153" cy="1491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imes table rock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7095" y="116632"/>
            <a:ext cx="1968153" cy="1491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mes table rock 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4" y="5373217"/>
            <a:ext cx="9093855"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1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5589239"/>
          </a:xfrm>
        </p:spPr>
        <p:txBody>
          <a:bodyPr>
            <a:normAutofit/>
          </a:bodyPr>
          <a:lstStyle/>
          <a:p>
            <a:pPr marL="0" indent="0">
              <a:buNone/>
            </a:pPr>
            <a:endParaRPr lang="en-GB" sz="2800" dirty="0"/>
          </a:p>
          <a:p>
            <a:r>
              <a:rPr lang="en-GB" sz="2800" dirty="0"/>
              <a:t>An understanding of commutativity is also key. If children agree that 3 x4 and 4 x 3 both have the same product, then we don’t have to learn 144 separate facts. Instead we only have to learn 78 facts. Immediately, the task of learning the multiplication tables seems much more manageable.</a:t>
            </a:r>
          </a:p>
          <a:p>
            <a:endParaRPr lang="en-GB" sz="2800" dirty="0"/>
          </a:p>
        </p:txBody>
      </p:sp>
    </p:spTree>
    <p:extLst>
      <p:ext uri="{BB962C8B-B14F-4D97-AF65-F5344CB8AC3E}">
        <p14:creationId xmlns:p14="http://schemas.microsoft.com/office/powerpoint/2010/main" val="74834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76" t="23519" r="58243" b="31919"/>
          <a:stretch/>
        </p:blipFill>
        <p:spPr>
          <a:xfrm>
            <a:off x="0" y="0"/>
            <a:ext cx="9144000" cy="5760640"/>
          </a:xfrm>
          <a:prstGeom prst="rect">
            <a:avLst/>
          </a:prstGeom>
        </p:spPr>
      </p:pic>
      <p:sp>
        <p:nvSpPr>
          <p:cNvPr id="5" name="TextBox 4"/>
          <p:cNvSpPr txBox="1"/>
          <p:nvPr/>
        </p:nvSpPr>
        <p:spPr>
          <a:xfrm>
            <a:off x="2051720" y="5760640"/>
            <a:ext cx="6840760" cy="923330"/>
          </a:xfrm>
          <a:prstGeom prst="rect">
            <a:avLst/>
          </a:prstGeom>
          <a:noFill/>
        </p:spPr>
        <p:txBody>
          <a:bodyPr wrap="square" rtlCol="0">
            <a:spAutoFit/>
          </a:bodyPr>
          <a:lstStyle/>
          <a:p>
            <a:r>
              <a:rPr lang="en-GB" dirty="0"/>
              <a:t>In the above model, commutative facts have been omitted to show that as we learn each new table, there are fewer new facts to be learnt each time.</a:t>
            </a:r>
          </a:p>
        </p:txBody>
      </p:sp>
    </p:spTree>
    <p:extLst>
      <p:ext uri="{BB962C8B-B14F-4D97-AF65-F5344CB8AC3E}">
        <p14:creationId xmlns:p14="http://schemas.microsoft.com/office/powerpoint/2010/main" val="140558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6331"/>
          </a:xfrm>
          <a:prstGeom prst="rect">
            <a:avLst/>
          </a:prstGeom>
          <a:noFill/>
        </p:spPr>
        <p:txBody>
          <a:bodyPr wrap="square" rtlCol="0">
            <a:spAutoFit/>
          </a:bodyPr>
          <a:lstStyle/>
          <a:p>
            <a:r>
              <a:rPr lang="en-GB" dirty="0"/>
              <a:t>National curriculum expectations show that we learn 42 new facts in KS1, 21 new facts in Year 3 and 15 new facts in Year 4.</a:t>
            </a:r>
          </a:p>
        </p:txBody>
      </p:sp>
      <p:pic>
        <p:nvPicPr>
          <p:cNvPr id="3" name="Picture 2"/>
          <p:cNvPicPr>
            <a:picLocks noChangeAspect="1"/>
          </p:cNvPicPr>
          <p:nvPr/>
        </p:nvPicPr>
        <p:blipFill rotWithShape="1">
          <a:blip r:embed="rId2"/>
          <a:srcRect l="18116" t="25149" r="22463" b="11697"/>
          <a:stretch/>
        </p:blipFill>
        <p:spPr>
          <a:xfrm>
            <a:off x="0" y="834971"/>
            <a:ext cx="9144000" cy="6023029"/>
          </a:xfrm>
          <a:prstGeom prst="rect">
            <a:avLst/>
          </a:prstGeom>
        </p:spPr>
      </p:pic>
    </p:spTree>
    <p:extLst>
      <p:ext uri="{BB962C8B-B14F-4D97-AF65-F5344CB8AC3E}">
        <p14:creationId xmlns:p14="http://schemas.microsoft.com/office/powerpoint/2010/main" val="217735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5262979"/>
          </a:xfrm>
          <a:prstGeom prst="rect">
            <a:avLst/>
          </a:prstGeom>
          <a:noFill/>
        </p:spPr>
        <p:txBody>
          <a:bodyPr wrap="square" rtlCol="0">
            <a:spAutoFit/>
          </a:bodyPr>
          <a:lstStyle/>
          <a:p>
            <a:r>
              <a:rPr lang="en-GB" sz="2400" dirty="0"/>
              <a:t>Counting and chanting are tools that we use at each stage of the learning process. When helping children at the ‘input’ stage, it is essential to recap related facts before introducing new facts.</a:t>
            </a:r>
          </a:p>
          <a:p>
            <a:endParaRPr lang="en-GB" sz="2400" dirty="0"/>
          </a:p>
          <a:p>
            <a:r>
              <a:rPr lang="en-GB" sz="2400" dirty="0"/>
              <a:t>Other activities, such as matching tasks or those involving concrete and pictorial representations are also useful at this stage.</a:t>
            </a:r>
          </a:p>
          <a:p>
            <a:endParaRPr lang="en-GB" sz="2400" dirty="0"/>
          </a:p>
          <a:p>
            <a:r>
              <a:rPr lang="en-GB" sz="2400" dirty="0"/>
              <a:t>Chanting also plays its part at the ‘storage’ stage, when it is useful to recap known facts in an unfamiliar and unpredictable order. Once children are familiar with this, we can also help them to make deeper connections in their understanding when they study inverse operations and other derived facts. </a:t>
            </a:r>
          </a:p>
        </p:txBody>
      </p:sp>
    </p:spTree>
    <p:extLst>
      <p:ext uri="{BB962C8B-B14F-4D97-AF65-F5344CB8AC3E}">
        <p14:creationId xmlns:p14="http://schemas.microsoft.com/office/powerpoint/2010/main" val="59172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1938992"/>
          </a:xfrm>
          <a:prstGeom prst="rect">
            <a:avLst/>
          </a:prstGeom>
          <a:noFill/>
        </p:spPr>
        <p:txBody>
          <a:bodyPr wrap="square" rtlCol="0">
            <a:spAutoFit/>
          </a:bodyPr>
          <a:lstStyle/>
          <a:p>
            <a:r>
              <a:rPr lang="en-GB" sz="2400" dirty="0"/>
              <a:t>This process can be represented as different standards or degrees of understanding. </a:t>
            </a:r>
          </a:p>
          <a:p>
            <a:endParaRPr lang="en-GB" sz="2400" dirty="0"/>
          </a:p>
          <a:p>
            <a:r>
              <a:rPr lang="en-GB" sz="2400" dirty="0"/>
              <a:t>Here is an example:</a:t>
            </a:r>
          </a:p>
          <a:p>
            <a:endParaRPr lang="en-GB" sz="2400" dirty="0"/>
          </a:p>
        </p:txBody>
      </p:sp>
      <p:pic>
        <p:nvPicPr>
          <p:cNvPr id="2" name="Picture 1"/>
          <p:cNvPicPr>
            <a:picLocks noChangeAspect="1"/>
          </p:cNvPicPr>
          <p:nvPr/>
        </p:nvPicPr>
        <p:blipFill rotWithShape="1">
          <a:blip r:embed="rId2"/>
          <a:srcRect l="29739" t="44594" r="34046" b="10812"/>
          <a:stretch/>
        </p:blipFill>
        <p:spPr>
          <a:xfrm>
            <a:off x="1043608" y="1772815"/>
            <a:ext cx="7992888" cy="5084871"/>
          </a:xfrm>
          <a:prstGeom prst="rect">
            <a:avLst/>
          </a:prstGeom>
        </p:spPr>
      </p:pic>
    </p:spTree>
    <p:extLst>
      <p:ext uri="{BB962C8B-B14F-4D97-AF65-F5344CB8AC3E}">
        <p14:creationId xmlns:p14="http://schemas.microsoft.com/office/powerpoint/2010/main" val="73251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4708981"/>
          </a:xfrm>
          <a:prstGeom prst="rect">
            <a:avLst/>
          </a:prstGeom>
          <a:noFill/>
        </p:spPr>
        <p:txBody>
          <a:bodyPr wrap="square" rtlCol="0">
            <a:spAutoFit/>
          </a:bodyPr>
          <a:lstStyle/>
          <a:p>
            <a:r>
              <a:rPr lang="en-GB" sz="2800" u="sng" dirty="0"/>
              <a:t>Activities for ‘input’</a:t>
            </a:r>
          </a:p>
          <a:p>
            <a:endParaRPr lang="en-GB" sz="2400" dirty="0"/>
          </a:p>
          <a:p>
            <a:pPr marL="342900" indent="-342900">
              <a:buFont typeface="Arial" panose="020B0604020202020204" pitchFamily="34" charset="0"/>
              <a:buChar char="•"/>
            </a:pPr>
            <a:r>
              <a:rPr lang="en-GB" sz="2800" dirty="0"/>
              <a:t>Build it, draw it, say it, write it – represent a fact or sequence in practical and pictorial ways.</a:t>
            </a:r>
          </a:p>
          <a:p>
            <a:pPr marL="342900" indent="-342900">
              <a:buFont typeface="Arial" panose="020B0604020202020204" pitchFamily="34" charset="0"/>
              <a:buChar char="•"/>
            </a:pPr>
            <a:r>
              <a:rPr lang="en-GB" sz="2800" dirty="0"/>
              <a:t>Continue the sequence – explore patterns in the 100 square to find out what will come next.</a:t>
            </a:r>
          </a:p>
          <a:p>
            <a:pPr marL="342900" indent="-342900">
              <a:buFont typeface="Arial" panose="020B0604020202020204" pitchFamily="34" charset="0"/>
              <a:buChar char="•"/>
            </a:pPr>
            <a:r>
              <a:rPr lang="en-GB" sz="2800" dirty="0"/>
              <a:t>Matching tasks – this could include matching pictorial representations to multiplication facts, or memory games with cards.</a:t>
            </a:r>
          </a:p>
          <a:p>
            <a:pPr marL="342900" indent="-342900">
              <a:buFont typeface="Arial" panose="020B0604020202020204" pitchFamily="34" charset="0"/>
              <a:buChar char="•"/>
            </a:pPr>
            <a:r>
              <a:rPr lang="en-GB" sz="2800" dirty="0"/>
              <a:t>Filling in the blanks on sheets</a:t>
            </a:r>
          </a:p>
          <a:p>
            <a:endParaRPr lang="en-GB" sz="2400" dirty="0"/>
          </a:p>
        </p:txBody>
      </p:sp>
    </p:spTree>
    <p:extLst>
      <p:ext uri="{BB962C8B-B14F-4D97-AF65-F5344CB8AC3E}">
        <p14:creationId xmlns:p14="http://schemas.microsoft.com/office/powerpoint/2010/main" val="120240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qYhnmEEEno"/>
          <p:cNvPicPr>
            <a:picLocks noGrp="1" noRot="1" noChangeAspect="1"/>
          </p:cNvPicPr>
          <p:nvPr>
            <p:ph idx="1"/>
            <a:videoFile r:link="rId1"/>
          </p:nvPr>
        </p:nvPicPr>
        <p:blipFill>
          <a:blip r:embed="rId3"/>
          <a:stretch>
            <a:fillRect/>
          </a:stretch>
        </p:blipFill>
        <p:spPr>
          <a:xfrm>
            <a:off x="1115616" y="2204864"/>
            <a:ext cx="7571184" cy="4320480"/>
          </a:xfrm>
          <a:prstGeom prst="rect">
            <a:avLst/>
          </a:prstGeom>
        </p:spPr>
      </p:pic>
      <p:sp>
        <p:nvSpPr>
          <p:cNvPr id="3" name="TextBox 2"/>
          <p:cNvSpPr txBox="1"/>
          <p:nvPr/>
        </p:nvSpPr>
        <p:spPr>
          <a:xfrm>
            <a:off x="1115616" y="188640"/>
            <a:ext cx="7571184" cy="1754326"/>
          </a:xfrm>
          <a:prstGeom prst="rect">
            <a:avLst/>
          </a:prstGeom>
          <a:noFill/>
        </p:spPr>
        <p:txBody>
          <a:bodyPr wrap="square" rtlCol="0">
            <a:spAutoFit/>
          </a:bodyPr>
          <a:lstStyle/>
          <a:p>
            <a:r>
              <a:rPr lang="en-GB" dirty="0"/>
              <a:t>Instead of a more traditional chant, you can come up with ways of doing it with your children. You could try doubling the speed, trying it in French or rolling numbers. Going forwards or backwards, getting louder or quieter. Rolling numbers holds an advantage over traditional chants because fewer words makes it easier and shorter and the numbers are closer together which allows them to be associated  with one another in the brain.</a:t>
            </a:r>
          </a:p>
        </p:txBody>
      </p:sp>
    </p:spTree>
    <p:extLst>
      <p:ext uri="{BB962C8B-B14F-4D97-AF65-F5344CB8AC3E}">
        <p14:creationId xmlns:p14="http://schemas.microsoft.com/office/powerpoint/2010/main" val="3719786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32530"/>
          </a:xfrm>
          <a:prstGeom prst="rect">
            <a:avLst/>
          </a:prstGeom>
          <a:noFill/>
        </p:spPr>
        <p:txBody>
          <a:bodyPr wrap="square" rtlCol="0">
            <a:spAutoFit/>
          </a:bodyPr>
          <a:lstStyle/>
          <a:p>
            <a:r>
              <a:rPr lang="en-GB" sz="2800" u="sng" dirty="0"/>
              <a:t>Activities for ‘storage’</a:t>
            </a:r>
          </a:p>
          <a:p>
            <a:endParaRPr lang="en-GB" sz="2400" dirty="0"/>
          </a:p>
          <a:p>
            <a:pPr marL="342900" indent="-342900">
              <a:buFont typeface="Arial" panose="020B0604020202020204" pitchFamily="34" charset="0"/>
              <a:buChar char="•"/>
            </a:pPr>
            <a:r>
              <a:rPr lang="en-GB" sz="2800" dirty="0"/>
              <a:t>Odd one out – give families of facts with one incorrect and they explain what is wrong in the family.</a:t>
            </a:r>
          </a:p>
          <a:p>
            <a:pPr marL="342900" indent="-342900">
              <a:buFont typeface="Arial" panose="020B0604020202020204" pitchFamily="34" charset="0"/>
              <a:buChar char="•"/>
            </a:pPr>
            <a:r>
              <a:rPr lang="en-GB" sz="2800" dirty="0"/>
              <a:t>Non-examples – give children wrong answers within a family and they have to say which it is and why.</a:t>
            </a:r>
          </a:p>
          <a:p>
            <a:pPr marL="342900" indent="-342900">
              <a:buFont typeface="Arial" panose="020B0604020202020204" pitchFamily="34" charset="0"/>
              <a:buChar char="•"/>
            </a:pPr>
            <a:r>
              <a:rPr lang="en-GB" sz="2800" dirty="0"/>
              <a:t>Fill in the blanks</a:t>
            </a:r>
          </a:p>
          <a:p>
            <a:pPr marL="342900" indent="-342900">
              <a:buFont typeface="Arial" panose="020B0604020202020204" pitchFamily="34" charset="0"/>
              <a:buChar char="•"/>
            </a:pPr>
            <a:r>
              <a:rPr lang="en-GB" sz="2800" dirty="0"/>
              <a:t>Investigating inverses using multiplication triangles.</a:t>
            </a:r>
          </a:p>
          <a:p>
            <a:pPr marL="342900" indent="-342900">
              <a:buFont typeface="Arial" panose="020B0604020202020204" pitchFamily="34" charset="0"/>
              <a:buChar char="•"/>
            </a:pPr>
            <a:r>
              <a:rPr lang="en-GB" sz="2800" dirty="0"/>
              <a:t>Chanting tasks – forwards and backwards</a:t>
            </a:r>
          </a:p>
          <a:p>
            <a:pPr marL="342900" indent="-342900">
              <a:buFont typeface="Arial" panose="020B0604020202020204" pitchFamily="34" charset="0"/>
              <a:buChar char="•"/>
            </a:pPr>
            <a:r>
              <a:rPr lang="en-GB" sz="2800" dirty="0"/>
              <a:t>Matching tasks and memory games with related times tables such as a mixture of 2s, 4s and 8s.</a:t>
            </a:r>
          </a:p>
          <a:p>
            <a:endParaRPr lang="en-GB" sz="2400" dirty="0"/>
          </a:p>
        </p:txBody>
      </p:sp>
    </p:spTree>
    <p:extLst>
      <p:ext uri="{BB962C8B-B14F-4D97-AF65-F5344CB8AC3E}">
        <p14:creationId xmlns:p14="http://schemas.microsoft.com/office/powerpoint/2010/main" val="293206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5570756"/>
          </a:xfrm>
          <a:prstGeom prst="rect">
            <a:avLst/>
          </a:prstGeom>
          <a:noFill/>
        </p:spPr>
        <p:txBody>
          <a:bodyPr wrap="square" rtlCol="0">
            <a:spAutoFit/>
          </a:bodyPr>
          <a:lstStyle/>
          <a:p>
            <a:r>
              <a:rPr lang="en-GB" sz="2800" u="sng" dirty="0"/>
              <a:t>Activities for ‘output’</a:t>
            </a:r>
          </a:p>
          <a:p>
            <a:endParaRPr lang="en-GB" sz="2400" dirty="0"/>
          </a:p>
          <a:p>
            <a:pPr marL="342900" indent="-342900">
              <a:buFont typeface="Arial" panose="020B0604020202020204" pitchFamily="34" charset="0"/>
              <a:buChar char="•"/>
            </a:pPr>
            <a:r>
              <a:rPr lang="en-GB" sz="2800" dirty="0"/>
              <a:t>Retrieval and recall games – such as TTRS and Hit the Button or paper exercises such as ‘Speed Tables’ grids.</a:t>
            </a:r>
          </a:p>
          <a:p>
            <a:pPr marL="342900" indent="-342900">
              <a:buFont typeface="Arial" panose="020B0604020202020204" pitchFamily="34" charset="0"/>
              <a:buChar char="•"/>
            </a:pPr>
            <a:r>
              <a:rPr lang="en-GB" sz="2800" dirty="0"/>
              <a:t>Using inverses – triangles</a:t>
            </a:r>
          </a:p>
          <a:p>
            <a:pPr marL="342900" indent="-342900">
              <a:buFont typeface="Arial" panose="020B0604020202020204" pitchFamily="34" charset="0"/>
              <a:buChar char="•"/>
            </a:pPr>
            <a:r>
              <a:rPr lang="en-GB" sz="2800" dirty="0"/>
              <a:t>Chanting task – forwards, backwards, in random order</a:t>
            </a:r>
          </a:p>
          <a:p>
            <a:pPr marL="342900" indent="-342900">
              <a:buFont typeface="Arial" panose="020B0604020202020204" pitchFamily="34" charset="0"/>
              <a:buChar char="•"/>
            </a:pPr>
            <a:r>
              <a:rPr lang="en-GB" sz="2800" dirty="0"/>
              <a:t>Memory games – including covering squares on a multiplication table grid and asking children to visualise and recall the values of hidden numbers.</a:t>
            </a:r>
          </a:p>
          <a:p>
            <a:pPr marL="342900" indent="-342900">
              <a:buFont typeface="Arial" panose="020B0604020202020204" pitchFamily="34" charset="0"/>
              <a:buChar char="•"/>
            </a:pPr>
            <a:r>
              <a:rPr lang="en-GB" sz="2800" dirty="0"/>
              <a:t>Testing</a:t>
            </a:r>
          </a:p>
          <a:p>
            <a:endParaRPr lang="en-GB" sz="2400" dirty="0"/>
          </a:p>
        </p:txBody>
      </p:sp>
    </p:spTree>
    <p:extLst>
      <p:ext uri="{BB962C8B-B14F-4D97-AF65-F5344CB8AC3E}">
        <p14:creationId xmlns:p14="http://schemas.microsoft.com/office/powerpoint/2010/main" val="115040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32530"/>
          </a:xfrm>
          <a:prstGeom prst="rect">
            <a:avLst/>
          </a:prstGeom>
          <a:noFill/>
        </p:spPr>
        <p:txBody>
          <a:bodyPr wrap="square" rtlCol="0">
            <a:spAutoFit/>
          </a:bodyPr>
          <a:lstStyle/>
          <a:p>
            <a:r>
              <a:rPr lang="en-GB" sz="2800" u="sng" dirty="0"/>
              <a:t>Top Tips</a:t>
            </a:r>
          </a:p>
          <a:p>
            <a:endParaRPr lang="en-GB" sz="2400" dirty="0"/>
          </a:p>
          <a:p>
            <a:pPr marL="342900" indent="-342900">
              <a:buFont typeface="Arial" panose="020B0604020202020204" pitchFamily="34" charset="0"/>
              <a:buChar char="•"/>
            </a:pPr>
            <a:r>
              <a:rPr lang="en-GB" sz="2800" dirty="0"/>
              <a:t>Regularly recap prior learning at home and at school.</a:t>
            </a:r>
          </a:p>
          <a:p>
            <a:pPr marL="342900" indent="-342900">
              <a:buFont typeface="Arial" panose="020B0604020202020204" pitchFamily="34" charset="0"/>
              <a:buChar char="•"/>
            </a:pPr>
            <a:r>
              <a:rPr lang="en-GB" sz="2800" dirty="0"/>
              <a:t>Build it, draw it, say it, write it</a:t>
            </a:r>
          </a:p>
          <a:p>
            <a:pPr marL="342900" indent="-342900">
              <a:buFont typeface="Arial" panose="020B0604020202020204" pitchFamily="34" charset="0"/>
              <a:buChar char="•"/>
            </a:pPr>
            <a:r>
              <a:rPr lang="en-GB" sz="2800" dirty="0"/>
              <a:t>Mix it up – use a mixture of familiar routines and strategies</a:t>
            </a:r>
          </a:p>
          <a:p>
            <a:pPr marL="342900" indent="-342900">
              <a:buFont typeface="Arial" panose="020B0604020202020204" pitchFamily="34" charset="0"/>
              <a:buChar char="•"/>
            </a:pPr>
            <a:r>
              <a:rPr lang="en-GB" sz="2800" dirty="0"/>
              <a:t>Using active resources such as Go Noodle and CBBC active </a:t>
            </a:r>
          </a:p>
          <a:p>
            <a:pPr marL="342900" indent="-342900">
              <a:buFont typeface="Arial" panose="020B0604020202020204" pitchFamily="34" charset="0"/>
              <a:buChar char="•"/>
            </a:pPr>
            <a:r>
              <a:rPr lang="en-GB" sz="2800" dirty="0"/>
              <a:t>Little and often</a:t>
            </a:r>
          </a:p>
          <a:p>
            <a:pPr marL="342900" indent="-342900">
              <a:buFont typeface="Arial" panose="020B0604020202020204" pitchFamily="34" charset="0"/>
              <a:buChar char="•"/>
            </a:pPr>
            <a:r>
              <a:rPr lang="en-GB" sz="2800" dirty="0"/>
              <a:t>Stress-free session. Keep it short and happy.</a:t>
            </a:r>
          </a:p>
          <a:p>
            <a:pPr marL="342900" indent="-342900">
              <a:buFont typeface="Arial" panose="020B0604020202020204" pitchFamily="34" charset="0"/>
              <a:buChar char="•"/>
            </a:pPr>
            <a:r>
              <a:rPr lang="en-GB" sz="2800" dirty="0"/>
              <a:t>Focus on a single table each week. Recall known facts and then introduce the new ones. As soon as possible, include commutative facts and division. </a:t>
            </a:r>
          </a:p>
          <a:p>
            <a:endParaRPr lang="en-GB" sz="2400" dirty="0"/>
          </a:p>
        </p:txBody>
      </p:sp>
    </p:spTree>
    <p:extLst>
      <p:ext uri="{BB962C8B-B14F-4D97-AF65-F5344CB8AC3E}">
        <p14:creationId xmlns:p14="http://schemas.microsoft.com/office/powerpoint/2010/main" val="177839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2367037"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6453666" y="6411460"/>
            <a:ext cx="2526376" cy="369332"/>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184576"/>
          </a:xfrm>
        </p:spPr>
        <p:txBody>
          <a:bodyPr>
            <a:noAutofit/>
          </a:bodyPr>
          <a:lstStyle/>
          <a:p>
            <a:pPr algn="l"/>
            <a:r>
              <a:rPr lang="en-GB" sz="2800" dirty="0">
                <a:solidFill>
                  <a:schemeClr val="bg1"/>
                </a:solidFill>
              </a:rPr>
              <a:t>Year 1 – children learn to count in 2s, 5s and 10s.</a:t>
            </a:r>
          </a:p>
          <a:p>
            <a:pPr algn="l"/>
            <a:r>
              <a:rPr lang="en-GB" sz="2800" dirty="0">
                <a:solidFill>
                  <a:schemeClr val="bg1"/>
                </a:solidFill>
              </a:rPr>
              <a:t>Year 2 – children learn their 2s, 5s and 10 multiplication tables and corresponding division facts.</a:t>
            </a:r>
          </a:p>
          <a:p>
            <a:pPr algn="l"/>
            <a:r>
              <a:rPr lang="en-GB" sz="2800" dirty="0">
                <a:solidFill>
                  <a:schemeClr val="bg1"/>
                </a:solidFill>
              </a:rPr>
              <a:t>Year 3 – 3s, 4s and 8 multiplication tables and corresponding division facts.</a:t>
            </a:r>
          </a:p>
          <a:p>
            <a:pPr algn="l"/>
            <a:r>
              <a:rPr lang="en-GB" sz="2800" dirty="0">
                <a:solidFill>
                  <a:schemeClr val="bg1"/>
                </a:solidFill>
              </a:rPr>
              <a:t>Year 4 – 6s, 7s, 9s, 11s and 12 multiplication tables and corresponding division facts. Statutory Multiplication Test Check.</a:t>
            </a:r>
          </a:p>
          <a:p>
            <a:pPr algn="l"/>
            <a:r>
              <a:rPr lang="en-GB" sz="2800" dirty="0">
                <a:solidFill>
                  <a:schemeClr val="bg1"/>
                </a:solidFill>
              </a:rPr>
              <a:t>Times Table Rock Stars</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6331"/>
          </a:xfrm>
          <a:prstGeom prst="rect">
            <a:avLst/>
          </a:prstGeom>
          <a:noFill/>
        </p:spPr>
        <p:txBody>
          <a:bodyPr wrap="square" rtlCol="0">
            <a:spAutoFit/>
          </a:bodyPr>
          <a:lstStyle/>
          <a:p>
            <a:r>
              <a:rPr lang="en-GB" sz="3600" dirty="0">
                <a:hlinkClick r:id="rId2"/>
              </a:rPr>
              <a:t>Times Table Rock Stars</a:t>
            </a:r>
            <a:endParaRPr lang="en-GB" sz="3600" dirty="0"/>
          </a:p>
        </p:txBody>
      </p:sp>
    </p:spTree>
    <p:extLst>
      <p:ext uri="{BB962C8B-B14F-4D97-AF65-F5344CB8AC3E}">
        <p14:creationId xmlns:p14="http://schemas.microsoft.com/office/powerpoint/2010/main" val="54403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2367037"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6453666" y="6411460"/>
            <a:ext cx="2526376" cy="369332"/>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184576"/>
          </a:xfrm>
        </p:spPr>
        <p:txBody>
          <a:bodyPr>
            <a:noAutofit/>
          </a:bodyPr>
          <a:lstStyle/>
          <a:p>
            <a:pPr algn="ctr"/>
            <a:r>
              <a:rPr lang="en-GB" sz="7200" dirty="0">
                <a:solidFill>
                  <a:schemeClr val="bg1"/>
                </a:solidFill>
              </a:rPr>
              <a:t>Why is it important to know your times tables off by heart?</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2157065"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6488262" y="6411460"/>
            <a:ext cx="2491780" cy="369332"/>
          </a:xfrm>
          <a:prstGeom prst="rect">
            <a:avLst/>
          </a:prstGeom>
          <a:noFill/>
        </p:spPr>
        <p:txBody>
          <a:bodyPr wrap="square" rtlCol="0">
            <a:spAutoFit/>
          </a:bodyPr>
          <a:lstStyle/>
          <a:p>
            <a:pPr algn="r"/>
            <a:r>
              <a:rPr lang="en-GB" dirty="0">
                <a:solidFill>
                  <a:schemeClr val="bg1"/>
                </a:solidFill>
              </a:rPr>
              <a:t>ttrockstars.com</a:t>
            </a:r>
          </a:p>
        </p:txBody>
      </p:sp>
      <p:sp>
        <p:nvSpPr>
          <p:cNvPr id="14" name="Title 1"/>
          <p:cNvSpPr>
            <a:spLocks noGrp="1"/>
          </p:cNvSpPr>
          <p:nvPr>
            <p:ph type="ctrTitle"/>
          </p:nvPr>
        </p:nvSpPr>
        <p:spPr>
          <a:xfrm>
            <a:off x="827584" y="620689"/>
            <a:ext cx="4271592" cy="4752528"/>
          </a:xfrm>
        </p:spPr>
        <p:txBody>
          <a:bodyPr>
            <a:noAutofit/>
          </a:bodyPr>
          <a:lstStyle/>
          <a:p>
            <a:pPr algn="l"/>
            <a:r>
              <a:rPr lang="en-GB" sz="4000" dirty="0">
                <a:solidFill>
                  <a:schemeClr val="bg1"/>
                </a:solidFill>
              </a:rPr>
              <a:t>The times tables are the basics of maths. If you know the basics, you’ll find the rest much </a:t>
            </a:r>
            <a:r>
              <a:rPr lang="en-GB" sz="4000" dirty="0" err="1">
                <a:solidFill>
                  <a:schemeClr val="bg1"/>
                </a:solidFill>
              </a:rPr>
              <a:t>much</a:t>
            </a:r>
            <a:r>
              <a:rPr lang="en-GB" sz="4000" dirty="0">
                <a:solidFill>
                  <a:schemeClr val="bg1"/>
                </a:solidFill>
              </a:rPr>
              <a:t> easier.</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541002" y="588603"/>
            <a:ext cx="2531162" cy="5561131"/>
          </a:xfrm>
          <a:prstGeom prst="roundRect">
            <a:avLst>
              <a:gd name="adj" fmla="val 7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images\guitarclou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676181"/>
            <a:ext cx="2304360" cy="5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9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lnSpcReduction="10000"/>
          </a:bodyPr>
          <a:lstStyle/>
          <a:p>
            <a:pPr marL="0" indent="0">
              <a:buNone/>
            </a:pPr>
            <a:r>
              <a:rPr lang="en-GB" sz="2800" dirty="0"/>
              <a:t>It is important to recognise that when we talk about learning facts, there is more than one process involved.</a:t>
            </a:r>
          </a:p>
          <a:p>
            <a:pPr marL="0" indent="0">
              <a:buNone/>
            </a:pPr>
            <a:endParaRPr lang="en-GB" sz="2800" dirty="0"/>
          </a:p>
          <a:p>
            <a:pPr marL="514350" indent="-514350">
              <a:buFont typeface="+mj-lt"/>
              <a:buAutoNum type="alphaLcParenR"/>
            </a:pPr>
            <a:r>
              <a:rPr lang="en-GB" sz="2800" dirty="0"/>
              <a:t>The ‘input’ of information, when we learn facts.</a:t>
            </a:r>
          </a:p>
          <a:p>
            <a:pPr marL="514350" indent="-514350">
              <a:buFont typeface="+mj-lt"/>
              <a:buAutoNum type="alphaLcParenR"/>
            </a:pPr>
            <a:r>
              <a:rPr lang="en-GB" sz="2800" dirty="0"/>
              <a:t>The ‘storage’ of information in our short term and long-term memory.</a:t>
            </a:r>
          </a:p>
          <a:p>
            <a:pPr marL="514350" indent="-514350">
              <a:buFont typeface="+mj-lt"/>
              <a:buAutoNum type="alphaLcParenR"/>
            </a:pPr>
            <a:r>
              <a:rPr lang="en-GB" sz="2800" dirty="0"/>
              <a:t>The ‘output’, when we remember and recall the facts.</a:t>
            </a:r>
          </a:p>
          <a:p>
            <a:pPr marL="514350" indent="-514350">
              <a:buFont typeface="+mj-lt"/>
              <a:buAutoNum type="alphaLcParenR"/>
            </a:pPr>
            <a:endParaRPr lang="en-GB" sz="2800" dirty="0"/>
          </a:p>
          <a:p>
            <a:pPr marL="0" indent="0">
              <a:buNone/>
            </a:pPr>
            <a:r>
              <a:rPr lang="en-GB" sz="2800" dirty="0"/>
              <a:t>Whilst these processes are linked, children aren’t always skilled at each.</a:t>
            </a:r>
          </a:p>
        </p:txBody>
      </p:sp>
    </p:spTree>
    <p:extLst>
      <p:ext uri="{BB962C8B-B14F-4D97-AF65-F5344CB8AC3E}">
        <p14:creationId xmlns:p14="http://schemas.microsoft.com/office/powerpoint/2010/main" val="105142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a:bodyPr>
          <a:lstStyle/>
          <a:p>
            <a:pPr marL="0" indent="0">
              <a:buNone/>
            </a:pPr>
            <a:r>
              <a:rPr lang="en-GB" sz="2800" dirty="0"/>
              <a:t>You can probably think about what type of learner you are, or what type of learner your child is. Have you practiced with your child and they seem to remember it, then later, when you ask them how they did in their test, they didn’t get full marks?</a:t>
            </a:r>
          </a:p>
          <a:p>
            <a:pPr marL="0" indent="0">
              <a:buNone/>
            </a:pPr>
            <a:endParaRPr lang="en-GB" sz="2800" dirty="0"/>
          </a:p>
          <a:p>
            <a:pPr marL="0" indent="0">
              <a:buNone/>
            </a:pPr>
            <a:r>
              <a:rPr lang="en-GB" sz="2800" dirty="0"/>
              <a:t>Or does your child seemingly have no problem accessing and recalling their tables at all. </a:t>
            </a:r>
          </a:p>
          <a:p>
            <a:pPr marL="0" indent="0">
              <a:buNone/>
            </a:pPr>
            <a:endParaRPr lang="en-GB" sz="2800" dirty="0"/>
          </a:p>
          <a:p>
            <a:pPr marL="0" indent="0">
              <a:buNone/>
            </a:pPr>
            <a:r>
              <a:rPr lang="en-GB" sz="2800" dirty="0"/>
              <a:t>Wouldn’t it be great if all of us could recall key information so easily?</a:t>
            </a:r>
          </a:p>
        </p:txBody>
      </p:sp>
    </p:spTree>
    <p:extLst>
      <p:ext uri="{BB962C8B-B14F-4D97-AF65-F5344CB8AC3E}">
        <p14:creationId xmlns:p14="http://schemas.microsoft.com/office/powerpoint/2010/main" val="126899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a:bodyPr>
          <a:lstStyle/>
          <a:p>
            <a:pPr marL="0" indent="0">
              <a:buNone/>
            </a:pPr>
            <a:r>
              <a:rPr lang="en-GB" sz="2800" dirty="0"/>
              <a:t>With this in mind, we believe that it’s important to consider not just how we teach the children the facts but also how they learn to ‘store’ the facts and retrieve them.</a:t>
            </a:r>
          </a:p>
        </p:txBody>
      </p:sp>
    </p:spTree>
    <p:extLst>
      <p:ext uri="{BB962C8B-B14F-4D97-AF65-F5344CB8AC3E}">
        <p14:creationId xmlns:p14="http://schemas.microsoft.com/office/powerpoint/2010/main" val="190664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a:bodyPr>
          <a:lstStyle/>
          <a:p>
            <a:pPr marL="0" indent="0">
              <a:buNone/>
            </a:pPr>
            <a:r>
              <a:rPr lang="en-GB" sz="2800" u="sng" dirty="0"/>
              <a:t>How can we help children to learn multiplication table facts?</a:t>
            </a:r>
          </a:p>
          <a:p>
            <a:pPr marL="0" indent="0">
              <a:buNone/>
            </a:pPr>
            <a:endParaRPr lang="en-GB" sz="2800" dirty="0"/>
          </a:p>
          <a:p>
            <a:r>
              <a:rPr lang="en-GB" sz="2800" dirty="0"/>
              <a:t>Like any other key facts and concepts that we learn in maths, we can learn multiplication facts by connecting new learning to existing knowledge. We try to build up the amount of facts we know and we aim to develop what we know about those facts as we go.</a:t>
            </a:r>
          </a:p>
          <a:p>
            <a:endParaRPr lang="en-GB" sz="2800" dirty="0"/>
          </a:p>
          <a:p>
            <a:r>
              <a:rPr lang="en-GB" sz="2800" dirty="0"/>
              <a:t>The better we understand these facts, the more we can do with them.</a:t>
            </a:r>
          </a:p>
        </p:txBody>
      </p:sp>
    </p:spTree>
    <p:extLst>
      <p:ext uri="{BB962C8B-B14F-4D97-AF65-F5344CB8AC3E}">
        <p14:creationId xmlns:p14="http://schemas.microsoft.com/office/powerpoint/2010/main" val="414584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
            <a:ext cx="7643192" cy="3140968"/>
          </a:xfrm>
        </p:spPr>
        <p:txBody>
          <a:bodyPr>
            <a:normAutofit fontScale="92500" lnSpcReduction="20000"/>
          </a:bodyPr>
          <a:lstStyle/>
          <a:p>
            <a:pPr marL="0" indent="0">
              <a:buNone/>
            </a:pPr>
            <a:endParaRPr lang="en-GB" sz="2800" dirty="0"/>
          </a:p>
          <a:p>
            <a:r>
              <a:rPr lang="en-GB" sz="2800" dirty="0"/>
              <a:t>Linking multiplication and division is crucial and it’s important to ‘do and undo’ when learning facts and procedures. </a:t>
            </a:r>
          </a:p>
          <a:p>
            <a:endParaRPr lang="en-GB" sz="2800" dirty="0"/>
          </a:p>
          <a:p>
            <a:r>
              <a:rPr lang="en-GB" sz="2800" dirty="0"/>
              <a:t>Using factor-product triangles, showing related facts, supports this and helps children to make links to derived facts.</a:t>
            </a:r>
          </a:p>
        </p:txBody>
      </p:sp>
      <p:pic>
        <p:nvPicPr>
          <p:cNvPr id="2" name="Picture 1"/>
          <p:cNvPicPr>
            <a:picLocks noChangeAspect="1"/>
          </p:cNvPicPr>
          <p:nvPr/>
        </p:nvPicPr>
        <p:blipFill rotWithShape="1">
          <a:blip r:embed="rId2"/>
          <a:srcRect l="67959" t="18049" r="19638" b="49864"/>
          <a:stretch/>
        </p:blipFill>
        <p:spPr>
          <a:xfrm>
            <a:off x="5652120" y="2668448"/>
            <a:ext cx="2880321" cy="4189552"/>
          </a:xfrm>
          <a:prstGeom prst="rect">
            <a:avLst/>
          </a:prstGeom>
        </p:spPr>
      </p:pic>
    </p:spTree>
    <p:extLst>
      <p:ext uri="{BB962C8B-B14F-4D97-AF65-F5344CB8AC3E}">
        <p14:creationId xmlns:p14="http://schemas.microsoft.com/office/powerpoint/2010/main" val="1914838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0</TotalTime>
  <Words>1162</Words>
  <Application>Microsoft Office PowerPoint</Application>
  <PresentationFormat>On-screen Show (4:3)</PresentationFormat>
  <Paragraphs>85</Paragraphs>
  <Slides>20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Parallax</vt:lpstr>
      <vt:lpstr>PowerPoint Presentation</vt:lpstr>
      <vt:lpstr>PowerPoint Presentation</vt:lpstr>
      <vt:lpstr>PowerPoint Presentation</vt:lpstr>
      <vt:lpstr>The times tables are the basics of maths. If you know the basics, you’ll find the rest much much easier.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Emma Morton</cp:lastModifiedBy>
  <cp:revision>147</cp:revision>
  <cp:lastPrinted>2015-10-02T17:19:27Z</cp:lastPrinted>
  <dcterms:created xsi:type="dcterms:W3CDTF">2014-01-24T19:42:24Z</dcterms:created>
  <dcterms:modified xsi:type="dcterms:W3CDTF">2023-01-12T18:47:42Z</dcterms:modified>
</cp:coreProperties>
</file>