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AC094-4736-4905-BE10-DB608D97108F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A5C1A-F1CE-4765-BDEE-DB3F8B8B022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885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A5C1A-F1CE-4765-BDEE-DB3F8B8B022F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6522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A5C1A-F1CE-4765-BDEE-DB3F8B8B022F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2362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A5C1A-F1CE-4765-BDEE-DB3F8B8B022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4079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A5C1A-F1CE-4765-BDEE-DB3F8B8B022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315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A5C1A-F1CE-4765-BDEE-DB3F8B8B022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3260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A5C1A-F1CE-4765-BDEE-DB3F8B8B022F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1487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A5C1A-F1CE-4765-BDEE-DB3F8B8B022F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114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A5C1A-F1CE-4765-BDEE-DB3F8B8B022F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292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8F4E7-526F-4EE1-92FF-979572969B77}" type="datetimeFigureOut">
              <a:rPr lang="en-GB" smtClean="0"/>
              <a:pPr/>
              <a:t>09/03/2015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DB465-C2A4-4339-97D7-F926C33EC90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latin typeface="Verdana" pitchFamily="34" charset="0"/>
                <a:ea typeface="Verdana" pitchFamily="34" charset="0"/>
                <a:cs typeface="Aharoni" pitchFamily="2" charset="-79"/>
              </a:rPr>
              <a:t>I.S.P.A.C.E.D</a:t>
            </a:r>
            <a:endParaRPr lang="en-GB" b="1" dirty="0">
              <a:latin typeface="Verdana" pitchFamily="34" charset="0"/>
              <a:ea typeface="Verdana" pitchFamily="34" charset="0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Sentence Openers</a:t>
            </a:r>
            <a:endParaRPr lang="en-GB" dirty="0"/>
          </a:p>
        </p:txBody>
      </p:sp>
      <p:sp>
        <p:nvSpPr>
          <p:cNvPr id="4" name="Donut 3"/>
          <p:cNvSpPr/>
          <p:nvPr/>
        </p:nvSpPr>
        <p:spPr>
          <a:xfrm>
            <a:off x="827584" y="188640"/>
            <a:ext cx="7344816" cy="6480720"/>
          </a:xfrm>
          <a:prstGeom prst="donut">
            <a:avLst>
              <a:gd name="adj" fmla="val 19026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7170" name="Picture 2" descr="C:\Documents and Settings\sumi 2\Local Settings\Temporary Internet Files\Content.IE5\O2NA22GP\MC90043449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147396">
            <a:off x="1116540" y="2238178"/>
            <a:ext cx="770909" cy="1133144"/>
          </a:xfrm>
          <a:prstGeom prst="rect">
            <a:avLst/>
          </a:prstGeom>
          <a:noFill/>
        </p:spPr>
      </p:pic>
      <p:pic>
        <p:nvPicPr>
          <p:cNvPr id="7171" name="Picture 3" descr="C:\Documents and Settings\sumi 2\Local Settings\Temporary Internet Files\Content.IE5\UTVRIY4L\MC900434519[2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8535882">
            <a:off x="1715137" y="1118196"/>
            <a:ext cx="953634" cy="1256407"/>
          </a:xfrm>
          <a:prstGeom prst="rect">
            <a:avLst/>
          </a:prstGeom>
          <a:noFill/>
        </p:spPr>
      </p:pic>
      <p:pic>
        <p:nvPicPr>
          <p:cNvPr id="7172" name="Picture 4" descr="C:\Documents and Settings\sumi 2\Local Settings\Temporary Internet Files\Content.IE5\KNWMJMOH\MC90043451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169783">
            <a:off x="2932597" y="366749"/>
            <a:ext cx="978174" cy="1203438"/>
          </a:xfrm>
          <a:prstGeom prst="rect">
            <a:avLst/>
          </a:prstGeom>
          <a:noFill/>
        </p:spPr>
      </p:pic>
      <p:pic>
        <p:nvPicPr>
          <p:cNvPr id="7173" name="Picture 5" descr="C:\Documents and Settings\sumi 2\Local Settings\Temporary Internet Files\Content.IE5\D81RYHVT\MC900434483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02">
            <a:off x="4138937" y="188645"/>
            <a:ext cx="1153234" cy="1333358"/>
          </a:xfrm>
          <a:prstGeom prst="rect">
            <a:avLst/>
          </a:prstGeom>
          <a:noFill/>
        </p:spPr>
      </p:pic>
      <p:pic>
        <p:nvPicPr>
          <p:cNvPr id="7174" name="Picture 6" descr="C:\Documents and Settings\sumi 2\Local Settings\Temporary Internet Files\Content.IE5\FK7WZ0V1\MC90043448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65121">
            <a:off x="5580115" y="639051"/>
            <a:ext cx="988162" cy="1176479"/>
          </a:xfrm>
          <a:prstGeom prst="rect">
            <a:avLst/>
          </a:prstGeom>
          <a:noFill/>
        </p:spPr>
      </p:pic>
      <p:pic>
        <p:nvPicPr>
          <p:cNvPr id="7175" name="Picture 7" descr="C:\Documents and Settings\sumi 2\Local Settings\Temporary Internet Files\Content.IE5\LOTEVOW3\MC900434491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3158508">
            <a:off x="6482725" y="1434957"/>
            <a:ext cx="862227" cy="1069528"/>
          </a:xfrm>
          <a:prstGeom prst="rect">
            <a:avLst/>
          </a:prstGeom>
          <a:noFill/>
        </p:spPr>
      </p:pic>
      <p:pic>
        <p:nvPicPr>
          <p:cNvPr id="7176" name="Picture 8" descr="C:\Documents and Settings\sumi 2\Local Settings\Temporary Internet Files\Content.IE5\U5YEB9DS\MC900434489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4545350">
            <a:off x="6790888" y="2585615"/>
            <a:ext cx="1125224" cy="1134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GB" sz="8000" dirty="0" smtClean="0"/>
              <a:t>ING words</a:t>
            </a:r>
            <a:endParaRPr lang="en-GB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sz="2000" dirty="0" smtClean="0">
                <a:latin typeface="Comic Sans MS" pitchFamily="66" charset="0"/>
              </a:rPr>
              <a:t>Grabbing her bag the, the woman stormed out of the shop …..</a:t>
            </a:r>
          </a:p>
          <a:p>
            <a:endParaRPr lang="en-GB" sz="2400" dirty="0"/>
          </a:p>
          <a:p>
            <a:endParaRPr lang="en-GB" sz="2400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1026" name="Picture 2" descr="C:\Documents and Settings\sumi 2\Local Settings\Temporary Internet Files\Content.IE5\KNWMJMOH\MC90043449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4"/>
            <a:ext cx="1317625" cy="1936750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59632" y="3429000"/>
          <a:ext cx="6624735" cy="259588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324947"/>
                <a:gridCol w="1324947"/>
                <a:gridCol w="1419293"/>
                <a:gridCol w="1230601"/>
                <a:gridCol w="132494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Walking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Running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Moving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Skipping 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Escaping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Dreaming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Growling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Yelling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Seizing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Grasping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Clutching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Creeping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Whispering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Shaking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Shivering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Taking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Leaping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Entering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Closing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Screaming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Shouting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Worrying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Bursting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Hiding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Grabbing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Yelling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GB" sz="8000" dirty="0" smtClean="0"/>
              <a:t>Similes</a:t>
            </a:r>
            <a:endParaRPr lang="en-GB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sz="2000" dirty="0" smtClean="0">
                <a:latin typeface="Comic Sans MS" pitchFamily="66" charset="0"/>
              </a:rPr>
              <a:t>Like a predator chasing its prey, the robber approached the boy…</a:t>
            </a:r>
            <a:endParaRPr lang="en-GB" sz="2000" dirty="0">
              <a:latin typeface="Comic Sans MS" pitchFamily="66" charset="0"/>
            </a:endParaRPr>
          </a:p>
        </p:txBody>
      </p:sp>
      <p:pic>
        <p:nvPicPr>
          <p:cNvPr id="2050" name="Picture 2" descr="C:\Documents and Settings\sumi 2\Local Settings\Temporary Internet Files\Content.IE5\UTVRIY4L\MC90043451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32656"/>
            <a:ext cx="1470025" cy="1936750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11560" y="3645024"/>
          <a:ext cx="7776865" cy="246888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555373"/>
                <a:gridCol w="1555373"/>
                <a:gridCol w="1555373"/>
                <a:gridCol w="1555373"/>
                <a:gridCol w="1555373"/>
              </a:tblGrid>
              <a:tr h="364000">
                <a:tc>
                  <a:txBody>
                    <a:bodyPr/>
                    <a:lstStyle/>
                    <a:p>
                      <a:r>
                        <a:rPr lang="en-GB" dirty="0" smtClean="0"/>
                        <a:t>Think…….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Animal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Nature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Experience 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64000"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64000">
                <a:tc>
                  <a:txBody>
                    <a:bodyPr/>
                    <a:lstStyle/>
                    <a:p>
                      <a:r>
                        <a:rPr lang="en-GB" dirty="0" smtClean="0"/>
                        <a:t>As quiet 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 noisy as</a:t>
                      </a:r>
                      <a:endParaRPr lang="en-GB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 bright 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 angry 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 timid 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64000">
                <a:tc>
                  <a:txBody>
                    <a:bodyPr/>
                    <a:lstStyle/>
                    <a:p>
                      <a:r>
                        <a:rPr lang="en-GB" dirty="0" smtClean="0"/>
                        <a:t>As scared 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 slowly 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 quick 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 calmly 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64000"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28274">
                <a:tc>
                  <a:txBody>
                    <a:bodyPr/>
                    <a:lstStyle/>
                    <a:p>
                      <a:r>
                        <a:rPr lang="en-GB" dirty="0" smtClean="0"/>
                        <a:t>Like a monster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Like a predator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Like a mouse 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Like as tree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Like a villain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GB" sz="8000" dirty="0" smtClean="0"/>
              <a:t>Pre</a:t>
            </a:r>
            <a:r>
              <a:rPr lang="en-GB" sz="8000" u="sng" dirty="0" smtClean="0"/>
              <a:t>positions</a:t>
            </a:r>
            <a:endParaRPr lang="en-GB" sz="8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sz="2400" dirty="0" smtClean="0"/>
              <a:t>Under the dark clouds, the lamppost glared brightly</a:t>
            </a:r>
            <a:endParaRPr lang="en-GB" sz="2400" dirty="0"/>
          </a:p>
        </p:txBody>
      </p:sp>
      <p:pic>
        <p:nvPicPr>
          <p:cNvPr id="3074" name="Picture 2" descr="C:\Documents and Settings\sumi 2\Local Settings\Temporary Internet Files\Content.IE5\O2NA22GP\MC9004345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6672"/>
            <a:ext cx="1530350" cy="1882775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43608" y="3789040"/>
          <a:ext cx="7128790" cy="208823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1425758"/>
                <a:gridCol w="1425758"/>
                <a:gridCol w="1425758"/>
                <a:gridCol w="1425758"/>
                <a:gridCol w="1425758"/>
              </a:tblGrid>
              <a:tr h="417646">
                <a:tc>
                  <a:txBody>
                    <a:bodyPr/>
                    <a:lstStyle/>
                    <a:p>
                      <a:r>
                        <a:rPr lang="en-GB" dirty="0" smtClean="0"/>
                        <a:t>About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Above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After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Before</a:t>
                      </a:r>
                      <a:endParaRPr lang="en-GB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r>
                        <a:rPr lang="en-GB" dirty="0" smtClean="0"/>
                        <a:t>Between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During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Beside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On</a:t>
                      </a:r>
                      <a:r>
                        <a:rPr lang="en-GB" baseline="0" dirty="0" smtClean="0"/>
                        <a:t> top of</a:t>
                      </a:r>
                      <a:endParaRPr lang="en-GB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r>
                        <a:rPr lang="en-GB" dirty="0" smtClean="0"/>
                        <a:t>Below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Inside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Off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Across</a:t>
                      </a:r>
                      <a:endParaRPr lang="en-GB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r>
                        <a:rPr lang="en-GB" dirty="0" smtClean="0"/>
                        <a:t>Through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Under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Beneath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Underneath</a:t>
                      </a:r>
                      <a:endParaRPr lang="en-GB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r>
                        <a:rPr lang="en-GB" dirty="0" smtClean="0"/>
                        <a:t>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GB" sz="8000" dirty="0" smtClean="0"/>
              <a:t>Adverbs</a:t>
            </a:r>
            <a:endParaRPr lang="en-GB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Calmly, the wind whispered through the forest.</a:t>
            </a:r>
            <a:endParaRPr lang="en-GB" dirty="0"/>
          </a:p>
        </p:txBody>
      </p:sp>
      <p:pic>
        <p:nvPicPr>
          <p:cNvPr id="4098" name="Picture 2" descr="C:\Documents and Settings\sumi 2\Local Settings\Temporary Internet Files\Content.IE5\UTVRIY4L\MC90043448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4664"/>
            <a:ext cx="1666875" cy="1927225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99592" y="3861048"/>
          <a:ext cx="7344815" cy="187221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468963"/>
                <a:gridCol w="1468963"/>
                <a:gridCol w="1468963"/>
                <a:gridCol w="1468963"/>
                <a:gridCol w="1468963"/>
              </a:tblGrid>
              <a:tr h="374442">
                <a:tc>
                  <a:txBody>
                    <a:bodyPr/>
                    <a:lstStyle/>
                    <a:p>
                      <a:r>
                        <a:rPr lang="en-GB" dirty="0" smtClean="0"/>
                        <a:t>Busily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Gently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Casually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Finally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Simply</a:t>
                      </a:r>
                      <a:endParaRPr lang="en-GB" dirty="0"/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r>
                        <a:rPr lang="en-GB" dirty="0" smtClean="0"/>
                        <a:t>Readily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Slowly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Easily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Calmly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Heavily</a:t>
                      </a:r>
                      <a:endParaRPr lang="en-GB" dirty="0"/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r>
                        <a:rPr lang="en-GB" dirty="0" smtClean="0"/>
                        <a:t>Moodily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Angrily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Loudly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Softly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Funnily</a:t>
                      </a:r>
                      <a:endParaRPr lang="en-GB" dirty="0"/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r>
                        <a:rPr lang="en-GB" dirty="0" smtClean="0"/>
                        <a:t>Honestly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Neatly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Spitefully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Intelligently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Foolishly</a:t>
                      </a:r>
                      <a:endParaRPr lang="en-GB" dirty="0"/>
                    </a:p>
                  </a:txBody>
                  <a:tcPr/>
                </a:tc>
              </a:tr>
              <a:tr h="374442">
                <a:tc>
                  <a:txBody>
                    <a:bodyPr/>
                    <a:lstStyle/>
                    <a:p>
                      <a:r>
                        <a:rPr lang="en-GB" dirty="0" smtClean="0"/>
                        <a:t>Crazily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Amazingly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Cautiously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Shyly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Ominously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GB" sz="8000" dirty="0" smtClean="0"/>
              <a:t>Connectives</a:t>
            </a:r>
            <a:endParaRPr lang="en-GB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sz="2000" dirty="0" smtClean="0">
                <a:latin typeface="Comic Sans MS" pitchFamily="66" charset="0"/>
              </a:rPr>
              <a:t>Despite feeling very tired, the travellers continued their journey.</a:t>
            </a:r>
          </a:p>
          <a:p>
            <a:endParaRPr lang="en-GB" dirty="0"/>
          </a:p>
        </p:txBody>
      </p:sp>
      <p:pic>
        <p:nvPicPr>
          <p:cNvPr id="5122" name="Picture 2" descr="C:\Documents and Settings\sumi 2\Local Settings\Temporary Internet Files\Content.IE5\QKZFKUDT\MC90043448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1549400" cy="1844675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7582" y="3645024"/>
          <a:ext cx="7272810" cy="216024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1454562"/>
                <a:gridCol w="1454562"/>
                <a:gridCol w="1454562"/>
                <a:gridCol w="1454562"/>
                <a:gridCol w="1454562"/>
              </a:tblGrid>
              <a:tr h="432048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After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Anyway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Before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But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First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Next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Since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So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Until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When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Whenever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Whereas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Where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Suddenly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However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Although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As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Before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Later</a:t>
                      </a:r>
                      <a:r>
                        <a:rPr lang="en-GB" baseline="0" dirty="0" smtClean="0">
                          <a:latin typeface="Comic Sans MS" pitchFamily="66" charset="0"/>
                        </a:rPr>
                        <a:t> on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While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Eventually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Finally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Despite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Therefore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Whilst 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GB" sz="8000" dirty="0" smtClean="0"/>
              <a:t>ED words</a:t>
            </a:r>
            <a:endParaRPr lang="en-GB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sz="2400" dirty="0" smtClean="0">
                <a:latin typeface="Comic Sans MS" pitchFamily="66" charset="0"/>
              </a:rPr>
              <a:t>Petrified, Molly stood still.</a:t>
            </a:r>
          </a:p>
          <a:p>
            <a:endParaRPr lang="en-GB" sz="2400" dirty="0">
              <a:latin typeface="Comic Sans MS" pitchFamily="66" charset="0"/>
            </a:endParaRPr>
          </a:p>
          <a:p>
            <a:endParaRPr lang="en-GB" sz="2400" dirty="0">
              <a:latin typeface="Comic Sans MS" pitchFamily="66" charset="0"/>
            </a:endParaRPr>
          </a:p>
        </p:txBody>
      </p:sp>
      <p:pic>
        <p:nvPicPr>
          <p:cNvPr id="6146" name="Picture 2" descr="C:\Documents and Settings\sumi 2\Local Settings\Temporary Internet Files\Content.IE5\KNWMJMOH\MC90043449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32656"/>
            <a:ext cx="1492250" cy="1851025"/>
          </a:xfrm>
          <a:prstGeom prst="rect">
            <a:avLst/>
          </a:prstGeom>
          <a:noFill/>
        </p:spPr>
      </p:pic>
      <p:pic>
        <p:nvPicPr>
          <p:cNvPr id="6147" name="Picture 3" descr="C:\Documents and Settings\sumi 2\Local Settings\Temporary Internet Files\Content.IE5\QKZFKUDT\MC90043448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404664"/>
            <a:ext cx="1835150" cy="1851025"/>
          </a:xfrm>
          <a:prstGeom prst="rect">
            <a:avLst/>
          </a:prstGeom>
          <a:noFill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15617" y="3789040"/>
          <a:ext cx="6984775" cy="2088231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696077">
                <a:tc>
                  <a:txBody>
                    <a:bodyPr/>
                    <a:lstStyle/>
                    <a:p>
                      <a:r>
                        <a:rPr lang="en-GB" dirty="0" smtClean="0"/>
                        <a:t>Horrified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Petrified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Scared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Excited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Worried</a:t>
                      </a:r>
                      <a:endParaRPr lang="en-GB" dirty="0"/>
                    </a:p>
                  </a:txBody>
                  <a:tcPr/>
                </a:tc>
              </a:tr>
              <a:tr h="696077">
                <a:tc>
                  <a:txBody>
                    <a:bodyPr/>
                    <a:lstStyle/>
                    <a:p>
                      <a:r>
                        <a:rPr lang="en-GB" dirty="0" smtClean="0"/>
                        <a:t>Exhausted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Frightened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Dazed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Surprised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Amazed</a:t>
                      </a:r>
                      <a:endParaRPr lang="en-GB" dirty="0"/>
                    </a:p>
                  </a:txBody>
                  <a:tcPr/>
                </a:tc>
              </a:tr>
              <a:tr h="696077">
                <a:tc>
                  <a:txBody>
                    <a:bodyPr/>
                    <a:lstStyle/>
                    <a:p>
                      <a:r>
                        <a:rPr lang="en-GB" dirty="0" smtClean="0"/>
                        <a:t>Puzzled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Astonished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Pleased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Delighted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187624" y="60649"/>
            <a:ext cx="7200800" cy="992087"/>
            <a:chOff x="1076889" y="348763"/>
            <a:chExt cx="6057692" cy="914401"/>
          </a:xfrm>
        </p:grpSpPr>
        <p:sp>
          <p:nvSpPr>
            <p:cNvPr id="4" name="5-Point Star 3"/>
            <p:cNvSpPr/>
            <p:nvPr/>
          </p:nvSpPr>
          <p:spPr>
            <a:xfrm>
              <a:off x="1076889" y="348763"/>
              <a:ext cx="914400" cy="914400"/>
            </a:xfrm>
            <a:prstGeom prst="star5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I</a:t>
              </a:r>
              <a:endParaRPr lang="en-GB" dirty="0"/>
            </a:p>
          </p:txBody>
        </p:sp>
        <p:sp>
          <p:nvSpPr>
            <p:cNvPr id="6" name="5-Point Star 5"/>
            <p:cNvSpPr/>
            <p:nvPr/>
          </p:nvSpPr>
          <p:spPr>
            <a:xfrm>
              <a:off x="6220181" y="348763"/>
              <a:ext cx="914400" cy="914401"/>
            </a:xfrm>
            <a:prstGeom prst="star5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E</a:t>
              </a:r>
              <a:endParaRPr lang="en-GB" dirty="0"/>
            </a:p>
          </p:txBody>
        </p:sp>
        <p:sp>
          <p:nvSpPr>
            <p:cNvPr id="7" name="5-Point Star 6"/>
            <p:cNvSpPr/>
            <p:nvPr/>
          </p:nvSpPr>
          <p:spPr>
            <a:xfrm>
              <a:off x="5196120" y="348763"/>
              <a:ext cx="914400" cy="914400"/>
            </a:xfrm>
            <a:prstGeom prst="star5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C</a:t>
              </a:r>
              <a:endParaRPr lang="en-GB" dirty="0"/>
            </a:p>
          </p:txBody>
        </p:sp>
        <p:sp>
          <p:nvSpPr>
            <p:cNvPr id="8" name="5-Point Star 7"/>
            <p:cNvSpPr/>
            <p:nvPr/>
          </p:nvSpPr>
          <p:spPr>
            <a:xfrm>
              <a:off x="4166312" y="348763"/>
              <a:ext cx="914400" cy="914400"/>
            </a:xfrm>
            <a:prstGeom prst="star5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A</a:t>
              </a:r>
              <a:endParaRPr lang="en-GB" dirty="0"/>
            </a:p>
          </p:txBody>
        </p:sp>
        <p:sp>
          <p:nvSpPr>
            <p:cNvPr id="9" name="5-Point Star 8"/>
            <p:cNvSpPr/>
            <p:nvPr/>
          </p:nvSpPr>
          <p:spPr>
            <a:xfrm>
              <a:off x="3136504" y="348763"/>
              <a:ext cx="914400" cy="914400"/>
            </a:xfrm>
            <a:prstGeom prst="star5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P</a:t>
              </a:r>
              <a:endParaRPr lang="en-GB" dirty="0"/>
            </a:p>
          </p:txBody>
        </p:sp>
        <p:sp>
          <p:nvSpPr>
            <p:cNvPr id="10" name="5-Point Star 9"/>
            <p:cNvSpPr/>
            <p:nvPr/>
          </p:nvSpPr>
          <p:spPr>
            <a:xfrm>
              <a:off x="2106697" y="348763"/>
              <a:ext cx="914400" cy="914400"/>
            </a:xfrm>
            <a:prstGeom prst="star5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S</a:t>
              </a:r>
              <a:endParaRPr lang="en-GB" dirty="0"/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39552" y="1124744"/>
          <a:ext cx="1800200" cy="544175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64096"/>
                <a:gridCol w="936104"/>
              </a:tblGrid>
              <a:tr h="236598">
                <a:tc gridSpan="2"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ING words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Dreaming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Seizing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Clutching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Shaking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Taking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Closing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Shouting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Hiding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Yelling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Growling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Creeping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Leaping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Worrying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Yelling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Whispering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Entering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Bursting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Escaping</a:t>
                      </a:r>
                      <a:endParaRPr lang="en-GB" sz="9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Moving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Skipping </a:t>
                      </a:r>
                      <a:endParaRPr lang="en-GB" sz="9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Grasping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Shivering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Screaming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Grabbing</a:t>
                      </a:r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Running</a:t>
                      </a:r>
                      <a:endParaRPr lang="en-GB" sz="9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3659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walking</a:t>
                      </a:r>
                      <a:endParaRPr lang="en-GB" sz="9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438936" y="1124745"/>
          <a:ext cx="1052944" cy="455054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052944"/>
              </a:tblGrid>
              <a:tr h="221313">
                <a:tc>
                  <a:txBody>
                    <a:bodyPr/>
                    <a:lstStyle/>
                    <a:p>
                      <a:r>
                        <a:rPr lang="en-GB" sz="900" b="1" dirty="0" smtClean="0"/>
                        <a:t>Similes</a:t>
                      </a:r>
                      <a:endParaRPr lang="en-GB" sz="900" b="1" dirty="0"/>
                    </a:p>
                  </a:txBody>
                  <a:tcPr/>
                </a:tc>
              </a:tr>
              <a:tr h="2672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As timid as</a:t>
                      </a: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As quiet as</a:t>
                      </a:r>
                      <a:endParaRPr lang="en-GB" sz="900" dirty="0">
                        <a:latin typeface="+mj-lt"/>
                      </a:endParaRPr>
                    </a:p>
                  </a:txBody>
                  <a:tcPr/>
                </a:tc>
              </a:tr>
              <a:tr h="225105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As scared as</a:t>
                      </a:r>
                      <a:endParaRPr lang="en-GB" sz="900" dirty="0">
                        <a:latin typeface="+mj-lt"/>
                      </a:endParaRP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As bright as</a:t>
                      </a:r>
                      <a:endParaRPr lang="en-GB" sz="900" dirty="0">
                        <a:latin typeface="+mj-lt"/>
                      </a:endParaRP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As quick as</a:t>
                      </a:r>
                      <a:endParaRPr lang="en-GB" sz="900" dirty="0">
                        <a:latin typeface="+mj-lt"/>
                      </a:endParaRPr>
                    </a:p>
                  </a:txBody>
                  <a:tcPr/>
                </a:tc>
              </a:tr>
              <a:tr h="255012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As noisy as</a:t>
                      </a: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As slowly as</a:t>
                      </a:r>
                      <a:endParaRPr lang="en-GB" sz="900" dirty="0">
                        <a:latin typeface="+mj-lt"/>
                      </a:endParaRP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As angry as</a:t>
                      </a:r>
                      <a:endParaRPr lang="en-GB" sz="900" dirty="0">
                        <a:latin typeface="+mj-lt"/>
                      </a:endParaRPr>
                    </a:p>
                  </a:txBody>
                  <a:tcPr/>
                </a:tc>
              </a:tr>
              <a:tr h="255012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As calmly as</a:t>
                      </a:r>
                      <a:endParaRPr lang="en-GB" sz="900" dirty="0">
                        <a:latin typeface="+mj-lt"/>
                      </a:endParaRP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Like a monster</a:t>
                      </a: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Like a mouse </a:t>
                      </a: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Like as tree</a:t>
                      </a:r>
                    </a:p>
                  </a:txBody>
                  <a:tcPr/>
                </a:tc>
              </a:tr>
              <a:tr h="2428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Like a villain</a:t>
                      </a: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j-lt"/>
                        </a:rPr>
                        <a:t>Like a predator</a:t>
                      </a:r>
                      <a:endParaRPr lang="en-GB" sz="900" dirty="0">
                        <a:latin typeface="+mj-lt"/>
                      </a:endParaRP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Think…….</a:t>
                      </a:r>
                    </a:p>
                  </a:txBody>
                  <a:tcPr/>
                </a:tc>
              </a:tr>
              <a:tr h="2217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Experience</a:t>
                      </a:r>
                    </a:p>
                  </a:txBody>
                  <a:tcPr/>
                </a:tc>
              </a:tr>
              <a:tr h="2550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Animal</a:t>
                      </a:r>
                    </a:p>
                  </a:txBody>
                  <a:tcPr/>
                </a:tc>
              </a:tr>
              <a:tr h="303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j-lt"/>
                        </a:rPr>
                        <a:t>Nature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591064" y="1124746"/>
          <a:ext cx="980936" cy="561661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80936"/>
              </a:tblGrid>
              <a:tr h="216022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+mn-lt"/>
                        </a:rPr>
                        <a:t>Prepositions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6649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Between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6649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Below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6649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Through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6649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On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6649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By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1187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Inside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79815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To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79815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During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79815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In 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6649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Under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664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Above</a:t>
                      </a:r>
                      <a:endParaRPr lang="en-GB" sz="900" dirty="0" smtClean="0">
                        <a:latin typeface="+mn-lt"/>
                      </a:endParaRPr>
                    </a:p>
                  </a:txBody>
                  <a:tcPr/>
                </a:tc>
              </a:tr>
              <a:tr h="2687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About</a:t>
                      </a:r>
                      <a:endParaRPr lang="en-GB" sz="900" dirty="0" smtClean="0">
                        <a:latin typeface="+mn-lt"/>
                      </a:endParaRPr>
                    </a:p>
                  </a:txBody>
                  <a:tcPr/>
                </a:tc>
              </a:tr>
              <a:tr h="2664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After</a:t>
                      </a:r>
                      <a:endParaRPr lang="en-GB" sz="900" dirty="0" smtClean="0">
                        <a:latin typeface="+mn-lt"/>
                      </a:endParaRPr>
                    </a:p>
                  </a:txBody>
                  <a:tcPr/>
                </a:tc>
              </a:tr>
              <a:tr h="2664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latin typeface="+mn-lt"/>
                        </a:rPr>
                        <a:t>At </a:t>
                      </a:r>
                    </a:p>
                  </a:txBody>
                  <a:tcPr/>
                </a:tc>
              </a:tr>
              <a:tr h="1922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Beside</a:t>
                      </a:r>
                      <a:endParaRPr lang="en-GB" sz="900" dirty="0" smtClean="0">
                        <a:latin typeface="+mn-lt"/>
                      </a:endParaRPr>
                    </a:p>
                  </a:txBody>
                  <a:tcPr/>
                </a:tc>
              </a:tr>
              <a:tr h="179692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On</a:t>
                      </a:r>
                      <a:r>
                        <a:rPr lang="en-GB" sz="900" baseline="0" dirty="0" smtClean="0"/>
                        <a:t> top of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3912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Across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391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Underneath</a:t>
                      </a:r>
                      <a:endParaRPr lang="en-GB" sz="900" dirty="0" smtClean="0">
                        <a:latin typeface="+mn-lt"/>
                      </a:endParaRPr>
                    </a:p>
                  </a:txBody>
                  <a:tcPr/>
                </a:tc>
              </a:tr>
              <a:tr h="23912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Off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3912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Beneath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  <a:tr h="23912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Before</a:t>
                      </a:r>
                      <a:endParaRPr lang="en-GB" sz="9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516216" y="1124744"/>
          <a:ext cx="864096" cy="553086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864096"/>
              </a:tblGrid>
              <a:tr h="216024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latin typeface="Comic Sans MS" pitchFamily="66" charset="0"/>
                        </a:rPr>
                        <a:t>Connectives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Since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1744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Whereas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As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Finally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Next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Whenever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Although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Eventually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After</a:t>
                      </a:r>
                      <a:endParaRPr lang="en-GB" sz="900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Before</a:t>
                      </a:r>
                      <a:endParaRPr lang="en-GB" sz="900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But</a:t>
                      </a:r>
                      <a:endParaRPr lang="en-GB" sz="900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So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Where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Before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Despite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Until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Suddenly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Later</a:t>
                      </a:r>
                      <a:r>
                        <a:rPr lang="en-GB" sz="900" baseline="0" dirty="0" smtClean="0"/>
                        <a:t> on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Therefore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Anyway</a:t>
                      </a:r>
                      <a:endParaRPr lang="en-GB" sz="9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2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First</a:t>
                      </a:r>
                      <a:endParaRPr lang="en-GB" sz="900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687214" y="1124744"/>
          <a:ext cx="1756994" cy="542062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878497"/>
                <a:gridCol w="878497"/>
              </a:tblGrid>
              <a:tr h="216024">
                <a:tc gridSpan="2">
                  <a:txBody>
                    <a:bodyPr/>
                    <a:lstStyle/>
                    <a:p>
                      <a:r>
                        <a:rPr lang="en-GB" sz="900" dirty="0" smtClean="0"/>
                        <a:t>Adverbs</a:t>
                      </a:r>
                      <a:endParaRPr lang="en-GB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310012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Readily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Neatly</a:t>
                      </a:r>
                      <a:endParaRPr lang="en-GB" sz="900" dirty="0"/>
                    </a:p>
                  </a:txBody>
                  <a:tcPr/>
                </a:tc>
              </a:tr>
              <a:tr h="310012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Moodily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Amazingly</a:t>
                      </a:r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Honestly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Casually</a:t>
                      </a:r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Crazily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Simply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Heavily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Funnily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Foolishly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Ominously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Finally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Calmly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Softly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Intelligently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Shyly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Easily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Loudly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Spitefully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Cautiously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Busily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Gently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Slowly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  <a:tr h="219928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Angrily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7452320" y="1124745"/>
          <a:ext cx="720080" cy="470904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20080"/>
              </a:tblGrid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ED words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Exhausted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Puzzled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Excited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Surprised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Delighted </a:t>
                      </a:r>
                      <a:endParaRPr lang="en-GB" sz="900" dirty="0"/>
                    </a:p>
                  </a:txBody>
                  <a:tcPr/>
                </a:tc>
              </a:tr>
              <a:tr h="265229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Dazed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Pleased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Petrified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Frightened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Astonished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Worried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Amazed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Scared</a:t>
                      </a:r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Horrified</a:t>
                      </a:r>
                    </a:p>
                    <a:p>
                      <a:endParaRPr lang="en-GB" sz="900" dirty="0"/>
                    </a:p>
                  </a:txBody>
                  <a:tcPr/>
                </a:tc>
              </a:tr>
              <a:tr h="29129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413</Words>
  <Application>Microsoft Office PowerPoint</Application>
  <PresentationFormat>On-screen Show (4:3)</PresentationFormat>
  <Paragraphs>302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Aharoni</vt:lpstr>
      <vt:lpstr>Arial</vt:lpstr>
      <vt:lpstr>Calibri</vt:lpstr>
      <vt:lpstr>Comic Sans MS</vt:lpstr>
      <vt:lpstr>Verdana</vt:lpstr>
      <vt:lpstr>Office Theme</vt:lpstr>
      <vt:lpstr>I.S.P.A.C.E.D</vt:lpstr>
      <vt:lpstr>ING words</vt:lpstr>
      <vt:lpstr>Similes</vt:lpstr>
      <vt:lpstr>Prepositions</vt:lpstr>
      <vt:lpstr>Adverbs</vt:lpstr>
      <vt:lpstr>Connectives</vt:lpstr>
      <vt:lpstr>ED words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I.S.P.A.C.E</dc:title>
  <dc:creator>sumi 2</dc:creator>
  <cp:lastModifiedBy>SJames</cp:lastModifiedBy>
  <cp:revision>24</cp:revision>
  <cp:lastPrinted>2015-03-09T16:33:48Z</cp:lastPrinted>
  <dcterms:created xsi:type="dcterms:W3CDTF">2013-09-07T10:58:41Z</dcterms:created>
  <dcterms:modified xsi:type="dcterms:W3CDTF">2015-03-09T16:43:10Z</dcterms:modified>
</cp:coreProperties>
</file>